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91" r:id="rId3"/>
    <p:sldId id="290" r:id="rId4"/>
    <p:sldId id="277" r:id="rId5"/>
    <p:sldId id="257" r:id="rId6"/>
    <p:sldId id="286" r:id="rId7"/>
    <p:sldId id="258" r:id="rId8"/>
    <p:sldId id="278" r:id="rId9"/>
    <p:sldId id="259" r:id="rId10"/>
    <p:sldId id="260" r:id="rId11"/>
    <p:sldId id="261" r:id="rId12"/>
    <p:sldId id="287" r:id="rId13"/>
    <p:sldId id="262" r:id="rId14"/>
    <p:sldId id="263" r:id="rId15"/>
    <p:sldId id="264" r:id="rId16"/>
    <p:sldId id="265" r:id="rId17"/>
    <p:sldId id="266" r:id="rId18"/>
    <p:sldId id="267" r:id="rId19"/>
    <p:sldId id="285" r:id="rId20"/>
    <p:sldId id="268" r:id="rId21"/>
    <p:sldId id="288" r:id="rId22"/>
    <p:sldId id="269" r:id="rId23"/>
    <p:sldId id="279" r:id="rId24"/>
    <p:sldId id="270" r:id="rId25"/>
    <p:sldId id="280" r:id="rId26"/>
    <p:sldId id="271" r:id="rId27"/>
    <p:sldId id="289" r:id="rId28"/>
    <p:sldId id="272" r:id="rId29"/>
    <p:sldId id="283" r:id="rId30"/>
    <p:sldId id="273" r:id="rId31"/>
    <p:sldId id="274" r:id="rId32"/>
    <p:sldId id="284" r:id="rId33"/>
    <p:sldId id="275" r:id="rId34"/>
    <p:sldId id="282" r:id="rId35"/>
    <p:sldId id="292" r:id="rId36"/>
  </p:sldIdLst>
  <p:sldSz cx="14630400" cy="8229600"/>
  <p:notesSz cx="8229600" cy="146304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Alexandria" panose="020B0604020202020204" charset="-78"/>
      <p:regular r:id="rId42"/>
    </p:embeddedFont>
    <p:embeddedFont>
      <p:font typeface="Nobile" panose="020B0604020202020204" charset="0"/>
      <p:regular r:id="rId43"/>
    </p:embeddedFont>
  </p:embeddedFontLst>
  <p:defaultTextStyle>
    <a:defPPr>
      <a:defRPr lang="es-C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>
        <p:scale>
          <a:sx n="60" d="100"/>
          <a:sy n="60" d="100"/>
        </p:scale>
        <p:origin x="5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808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5105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537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4.png"/><Relationship Id="rId7" Type="http://schemas.openxmlformats.org/officeDocument/2006/relationships/image" Target="../media/image36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svg"/><Relationship Id="rId5" Type="http://schemas.openxmlformats.org/officeDocument/2006/relationships/image" Target="../media/image34.svg"/><Relationship Id="rId4" Type="http://schemas.openxmlformats.org/officeDocument/2006/relationships/image" Target="../media/image33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1723429" y="3888343"/>
            <a:ext cx="1069717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70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Google </a:t>
            </a:r>
            <a:r>
              <a:rPr lang="en-US" sz="7000" dirty="0" err="1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Mi</a:t>
            </a:r>
            <a:r>
              <a:rPr lang="en-US" sz="70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 </a:t>
            </a:r>
            <a:r>
              <a:rPr lang="en-US" sz="7000" dirty="0" err="1" smtClean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Negocio</a:t>
            </a:r>
            <a:endParaRPr lang="en-US" sz="7000" dirty="0" smtClean="0">
              <a:solidFill>
                <a:srgbClr val="1B1B27"/>
              </a:solidFill>
              <a:latin typeface="Alexandria" pitchFamily="34" charset="0"/>
              <a:ea typeface="Alexandria" pitchFamily="34" charset="-122"/>
              <a:cs typeface="Alexandria" pitchFamily="34" charset="-120"/>
            </a:endParaRPr>
          </a:p>
          <a:p>
            <a:pPr marL="0" indent="0" algn="ctr">
              <a:lnSpc>
                <a:spcPts val="4850"/>
              </a:lnSpc>
              <a:buNone/>
            </a:pPr>
            <a:endParaRPr lang="en-US" sz="7000" dirty="0" smtClean="0">
              <a:solidFill>
                <a:srgbClr val="1B1B27"/>
              </a:solidFill>
              <a:latin typeface="Alexandria" pitchFamily="34" charset="0"/>
              <a:ea typeface="Alexandria" pitchFamily="34" charset="-122"/>
              <a:cs typeface="Alexandria" pitchFamily="34" charset="-120"/>
            </a:endParaRPr>
          </a:p>
          <a:p>
            <a:pPr marL="0" indent="0" algn="ctr">
              <a:lnSpc>
                <a:spcPts val="4850"/>
              </a:lnSpc>
              <a:buNone/>
            </a:pPr>
            <a:r>
              <a:rPr lang="en-US" sz="7000" dirty="0" smtClean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para </a:t>
            </a:r>
            <a:r>
              <a:rPr lang="en-US" sz="70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PYMES</a:t>
            </a:r>
            <a:endParaRPr lang="en-US" sz="70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953" y="1567470"/>
            <a:ext cx="3015763" cy="169165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2682D0B-5487-472C-BC11-AEAC01DE18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7150" y="1770853"/>
            <a:ext cx="1381143" cy="1381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01842" y="686991"/>
            <a:ext cx="10372249" cy="5818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50"/>
              </a:lnSpc>
              <a:buNone/>
            </a:pPr>
            <a:r>
              <a:rPr lang="en-US" sz="36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¿Por qué una PYME debe optimizar su perfil?</a:t>
            </a:r>
            <a:endParaRPr lang="en-US" sz="3600" dirty="0"/>
          </a:p>
        </p:txBody>
      </p:sp>
      <p:sp>
        <p:nvSpPr>
          <p:cNvPr id="3" name="Text 1"/>
          <p:cNvSpPr/>
          <p:nvPr/>
        </p:nvSpPr>
        <p:spPr>
          <a:xfrm>
            <a:off x="931069" y="1373624"/>
            <a:ext cx="12954476" cy="5774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250"/>
              </a:lnSpc>
              <a:buNone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Un Perfil de Empresa bien trabajado no es un lujo reservado a grandes marcas. Es una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herramienta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 </a:t>
            </a:r>
            <a:endParaRPr lang="en-US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Alexandria" panose="020B0604020202020204" charset="-78"/>
              <a:ea typeface="Nobile" pitchFamily="34" charset="-122"/>
              <a:cs typeface="Alexandria" panose="020B0604020202020204" charset="-78"/>
            </a:endParaRPr>
          </a:p>
          <a:p>
            <a:pPr marL="0" indent="0" algn="just">
              <a:lnSpc>
                <a:spcPts val="2250"/>
              </a:lnSpc>
              <a:buNone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al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alcance de cualquier negocio local que quiera competir en igualdad de condiciones.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Alexandria" panose="020B0604020202020204" charset="-78"/>
              <a:cs typeface="Alexandria" panose="020B0604020202020204" charset="-78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44855" y="2307669"/>
            <a:ext cx="6482953" cy="2094071"/>
          </a:xfrm>
          <a:prstGeom prst="roundRect">
            <a:avLst>
              <a:gd name="adj" fmla="val 3735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1002857" y="2947291"/>
            <a:ext cx="257231" cy="257231"/>
          </a:xfrm>
          <a:prstGeom prst="roundRect">
            <a:avLst>
              <a:gd name="adj" fmla="val 16366657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1401131" y="2943939"/>
            <a:ext cx="2327791" cy="290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000" dirty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Mayor visibilidad</a:t>
            </a:r>
            <a:endParaRPr lang="en-US" sz="2000" dirty="0"/>
          </a:p>
        </p:txBody>
      </p:sp>
      <p:sp>
        <p:nvSpPr>
          <p:cNvPr id="8" name="Text 5"/>
          <p:cNvSpPr/>
          <p:nvPr/>
        </p:nvSpPr>
        <p:spPr>
          <a:xfrm>
            <a:off x="986815" y="3293572"/>
            <a:ext cx="6095286" cy="5774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Aparece en búsquedas cercanas y en el mapa cuando el cliente busca lo </a:t>
            </a:r>
            <a:r>
              <a:rPr lang="en-US" sz="2000" dirty="0" err="1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que</a:t>
            </a: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2000" dirty="0" err="1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ofreces</a:t>
            </a: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2000" dirty="0"/>
          </a:p>
        </p:txBody>
      </p:sp>
      <p:sp>
        <p:nvSpPr>
          <p:cNvPr id="9" name="Shape 6"/>
          <p:cNvSpPr/>
          <p:nvPr/>
        </p:nvSpPr>
        <p:spPr>
          <a:xfrm>
            <a:off x="7402473" y="2307669"/>
            <a:ext cx="6483072" cy="2094071"/>
          </a:xfrm>
          <a:prstGeom prst="roundRect">
            <a:avLst>
              <a:gd name="adj" fmla="val 3735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8"/>
          <p:cNvSpPr/>
          <p:nvPr/>
        </p:nvSpPr>
        <p:spPr>
          <a:xfrm>
            <a:off x="8077567" y="2913969"/>
            <a:ext cx="2327791" cy="290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Más </a:t>
            </a:r>
            <a:r>
              <a:rPr lang="en-US" sz="2000" dirty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credibilidad</a:t>
            </a:r>
            <a:endParaRPr lang="en-US" sz="2000" dirty="0"/>
          </a:p>
        </p:txBody>
      </p:sp>
      <p:sp>
        <p:nvSpPr>
          <p:cNvPr id="13" name="Text 9"/>
          <p:cNvSpPr/>
          <p:nvPr/>
        </p:nvSpPr>
        <p:spPr>
          <a:xfrm>
            <a:off x="7660475" y="3277530"/>
            <a:ext cx="6095405" cy="5774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Un perfil completo transmite profesionalidad y genera confianza </a:t>
            </a:r>
            <a:r>
              <a:rPr lang="en-US" sz="2000" dirty="0" err="1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inmediata</a:t>
            </a: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2000" dirty="0"/>
          </a:p>
        </p:txBody>
      </p:sp>
      <p:sp>
        <p:nvSpPr>
          <p:cNvPr id="14" name="Shape 10"/>
          <p:cNvSpPr/>
          <p:nvPr/>
        </p:nvSpPr>
        <p:spPr>
          <a:xfrm>
            <a:off x="744855" y="4576405"/>
            <a:ext cx="6482953" cy="2094071"/>
          </a:xfrm>
          <a:prstGeom prst="roundRect">
            <a:avLst>
              <a:gd name="adj" fmla="val 3735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12"/>
          <p:cNvSpPr/>
          <p:nvPr/>
        </p:nvSpPr>
        <p:spPr>
          <a:xfrm>
            <a:off x="1334008" y="5115401"/>
            <a:ext cx="2327791" cy="290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000" dirty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Más tráfico</a:t>
            </a:r>
            <a:endParaRPr lang="en-US" sz="2000" dirty="0"/>
          </a:p>
        </p:txBody>
      </p:sp>
      <p:sp>
        <p:nvSpPr>
          <p:cNvPr id="18" name="Text 13"/>
          <p:cNvSpPr/>
          <p:nvPr/>
        </p:nvSpPr>
        <p:spPr>
          <a:xfrm>
            <a:off x="974338" y="5547209"/>
            <a:ext cx="6095286" cy="5774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Atrae visitas físicas y digitales de clientes que ya tienen intención de </a:t>
            </a:r>
            <a:r>
              <a:rPr lang="en-US" sz="2000" dirty="0" err="1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compra</a:t>
            </a: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2000" dirty="0"/>
          </a:p>
        </p:txBody>
      </p:sp>
      <p:sp>
        <p:nvSpPr>
          <p:cNvPr id="19" name="Shape 14"/>
          <p:cNvSpPr/>
          <p:nvPr/>
        </p:nvSpPr>
        <p:spPr>
          <a:xfrm>
            <a:off x="7402473" y="4576405"/>
            <a:ext cx="6483072" cy="2094071"/>
          </a:xfrm>
          <a:prstGeom prst="roundRect">
            <a:avLst>
              <a:gd name="adj" fmla="val 3735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2" name="Text 16"/>
          <p:cNvSpPr/>
          <p:nvPr/>
        </p:nvSpPr>
        <p:spPr>
          <a:xfrm>
            <a:off x="8071505" y="5114624"/>
            <a:ext cx="2327791" cy="290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000" dirty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Diferenciación</a:t>
            </a:r>
            <a:endParaRPr lang="en-US" sz="2000" dirty="0"/>
          </a:p>
        </p:txBody>
      </p:sp>
      <p:sp>
        <p:nvSpPr>
          <p:cNvPr id="23" name="Text 17"/>
          <p:cNvSpPr/>
          <p:nvPr/>
        </p:nvSpPr>
        <p:spPr>
          <a:xfrm>
            <a:off x="7628390" y="5499082"/>
            <a:ext cx="6095405" cy="288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Destaca frente a negocios similares que no </a:t>
            </a:r>
            <a:r>
              <a:rPr lang="en-US" sz="2000" dirty="0" err="1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cuidan</a:t>
            </a:r>
            <a:endParaRPr lang="en-US" sz="2000" dirty="0">
              <a:solidFill>
                <a:srgbClr val="404155"/>
              </a:solidFill>
              <a:latin typeface="Nobile" pitchFamily="34" charset="0"/>
              <a:ea typeface="Nobile" pitchFamily="34" charset="-122"/>
              <a:cs typeface="Nobile" pitchFamily="34" charset="-120"/>
            </a:endParaRPr>
          </a:p>
          <a:p>
            <a:pPr marL="0" indent="0" algn="l">
              <a:lnSpc>
                <a:spcPts val="2250"/>
              </a:lnSpc>
              <a:buNone/>
            </a:pPr>
            <a:r>
              <a:rPr lang="en-US" sz="2000" dirty="0" err="1" smtClean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su</a:t>
            </a:r>
            <a:r>
              <a:rPr lang="en-US" sz="2000" dirty="0" smtClean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2000" dirty="0" err="1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presencia</a:t>
            </a: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local.</a:t>
            </a:r>
            <a:endParaRPr lang="en-US" sz="2000" dirty="0"/>
          </a:p>
        </p:txBody>
      </p:sp>
      <p:sp>
        <p:nvSpPr>
          <p:cNvPr id="24" name="Shape 18"/>
          <p:cNvSpPr/>
          <p:nvPr/>
        </p:nvSpPr>
        <p:spPr>
          <a:xfrm>
            <a:off x="744855" y="6867049"/>
            <a:ext cx="13140690" cy="760214"/>
          </a:xfrm>
          <a:prstGeom prst="roundRect">
            <a:avLst>
              <a:gd name="adj" fmla="val 10289"/>
            </a:avLst>
          </a:prstGeom>
          <a:solidFill>
            <a:srgbClr val="BBCDF7"/>
          </a:solidFill>
          <a:ln/>
        </p:spPr>
        <p:txBody>
          <a:bodyPr/>
          <a:lstStyle/>
          <a:p>
            <a:endParaRPr lang="en-US" dirty="0"/>
          </a:p>
        </p:txBody>
      </p:sp>
      <p:pic>
        <p:nvPicPr>
          <p:cNvPr id="25" name="Image 4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153" y="7127319"/>
            <a:ext cx="232767" cy="186214"/>
          </a:xfrm>
          <a:prstGeom prst="rect">
            <a:avLst/>
          </a:prstGeom>
        </p:spPr>
      </p:pic>
      <p:sp>
        <p:nvSpPr>
          <p:cNvPr id="26" name="Text 19"/>
          <p:cNvSpPr/>
          <p:nvPr/>
        </p:nvSpPr>
        <p:spPr>
          <a:xfrm>
            <a:off x="1269840" y="7072932"/>
            <a:ext cx="12349282" cy="288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dirty="0" err="1" smtClean="0">
                <a:solidFill>
                  <a:srgbClr val="000000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Una</a:t>
            </a:r>
            <a:r>
              <a:rPr lang="en-US" dirty="0" smtClean="0">
                <a:solidFill>
                  <a:srgbClr val="000000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ficha</a:t>
            </a:r>
            <a:r>
              <a:rPr lang="en-US" dirty="0" smtClean="0">
                <a:solidFill>
                  <a:srgbClr val="000000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bien</a:t>
            </a:r>
            <a:r>
              <a:rPr lang="en-US" dirty="0" smtClean="0">
                <a:solidFill>
                  <a:srgbClr val="000000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optimizada</a:t>
            </a:r>
            <a:r>
              <a:rPr lang="en-US" dirty="0" smtClean="0">
                <a:solidFill>
                  <a:srgbClr val="000000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ayuda</a:t>
            </a:r>
            <a:r>
              <a:rPr lang="en-US" dirty="0" smtClean="0">
                <a:solidFill>
                  <a:srgbClr val="000000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 a que </a:t>
            </a:r>
            <a:r>
              <a:rPr lang="en-US" dirty="0" err="1" smtClean="0">
                <a:solidFill>
                  <a:srgbClr val="000000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una</a:t>
            </a:r>
            <a:r>
              <a:rPr lang="en-US" dirty="0" smtClean="0">
                <a:solidFill>
                  <a:srgbClr val="000000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 PYME </a:t>
            </a:r>
            <a:r>
              <a:rPr lang="en-US" dirty="0" err="1" smtClean="0">
                <a:solidFill>
                  <a:srgbClr val="000000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compita</a:t>
            </a:r>
            <a:r>
              <a:rPr lang="en-US" dirty="0" smtClean="0">
                <a:solidFill>
                  <a:srgbClr val="000000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mejor</a:t>
            </a:r>
            <a:r>
              <a:rPr lang="en-US" dirty="0" smtClean="0">
                <a:solidFill>
                  <a:srgbClr val="000000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, </a:t>
            </a:r>
            <a:r>
              <a:rPr lang="en-US" b="1" dirty="0" err="1" smtClean="0">
                <a:solidFill>
                  <a:srgbClr val="000000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incluso</a:t>
            </a:r>
            <a:r>
              <a:rPr lang="en-US" b="1" dirty="0" smtClean="0">
                <a:solidFill>
                  <a:srgbClr val="000000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 sin gran </a:t>
            </a:r>
            <a:r>
              <a:rPr lang="en-US" b="1" dirty="0" err="1" smtClean="0">
                <a:solidFill>
                  <a:srgbClr val="000000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presupuesto</a:t>
            </a:r>
            <a:r>
              <a:rPr lang="en-US" b="1" dirty="0" smtClean="0">
                <a:solidFill>
                  <a:srgbClr val="000000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publicitario</a:t>
            </a:r>
            <a:r>
              <a:rPr lang="en-US" dirty="0" smtClean="0">
                <a:solidFill>
                  <a:srgbClr val="000000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.</a:t>
            </a:r>
            <a:endParaRPr lang="en-US" dirty="0">
              <a:latin typeface="Alexandria" panose="020B0604020202020204" charset="-78"/>
              <a:cs typeface="Alexandria" panose="020B0604020202020204" charset="-78"/>
            </a:endParaRPr>
          </a:p>
        </p:txBody>
      </p:sp>
      <p:sp>
        <p:nvSpPr>
          <p:cNvPr id="27" name="Shape 3"/>
          <p:cNvSpPr/>
          <p:nvPr/>
        </p:nvSpPr>
        <p:spPr>
          <a:xfrm>
            <a:off x="987999" y="5116179"/>
            <a:ext cx="257231" cy="257231"/>
          </a:xfrm>
          <a:prstGeom prst="roundRect">
            <a:avLst>
              <a:gd name="adj" fmla="val 16366657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8" name="Shape 3"/>
          <p:cNvSpPr/>
          <p:nvPr/>
        </p:nvSpPr>
        <p:spPr>
          <a:xfrm>
            <a:off x="7755468" y="2940089"/>
            <a:ext cx="257231" cy="257231"/>
          </a:xfrm>
          <a:prstGeom prst="roundRect">
            <a:avLst>
              <a:gd name="adj" fmla="val 16366657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9" name="Shape 3"/>
          <p:cNvSpPr/>
          <p:nvPr/>
        </p:nvSpPr>
        <p:spPr>
          <a:xfrm>
            <a:off x="7714734" y="5136923"/>
            <a:ext cx="257231" cy="257231"/>
          </a:xfrm>
          <a:prstGeom prst="roundRect">
            <a:avLst>
              <a:gd name="adj" fmla="val 16366657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7748" y="1143757"/>
            <a:ext cx="957738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Errores que debilitan la presencia local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855872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00"/>
              </a:lnSpc>
              <a:buNone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La mayoría de PYMES no tienen una mala ficha de forma intencionada — simplemente no saben qué están dejando sin completar. Identifica si alguno de estos errores está ocurriendo en tu negocio hoy.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Alexandria" panose="020B0604020202020204" charset="-78"/>
              <a:cs typeface="Alexandria" panose="020B0604020202020204" charset="-78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93790" y="2858572"/>
            <a:ext cx="4215289" cy="1824276"/>
          </a:xfrm>
          <a:prstGeom prst="roundRect">
            <a:avLst>
              <a:gd name="adj" fmla="val 6015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770930" y="2858572"/>
            <a:ext cx="91440" cy="1824276"/>
          </a:xfrm>
          <a:prstGeom prst="roundRect">
            <a:avLst>
              <a:gd name="adj" fmla="val 91163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1083588" y="307979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Ficha no reclamada</a:t>
            </a:r>
            <a:endParaRPr lang="en-US" sz="2000" dirty="0"/>
          </a:p>
        </p:txBody>
      </p:sp>
      <p:sp>
        <p:nvSpPr>
          <p:cNvPr id="7" name="Text 5"/>
          <p:cNvSpPr/>
          <p:nvPr/>
        </p:nvSpPr>
        <p:spPr>
          <a:xfrm>
            <a:off x="1083588" y="3509010"/>
            <a:ext cx="370427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00"/>
              </a:lnSpc>
              <a:buNone/>
            </a:pPr>
            <a:r>
              <a:rPr lang="en-US" sz="19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Google puede haber creado una ficha automática que nadie controla </a:t>
            </a:r>
            <a:r>
              <a:rPr lang="en-US" sz="1900" dirty="0" err="1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ni</a:t>
            </a:r>
            <a:r>
              <a:rPr lang="en-US" sz="19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 </a:t>
            </a:r>
            <a:r>
              <a:rPr lang="en-US" sz="1900" dirty="0" err="1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actualiza</a:t>
            </a:r>
            <a:r>
              <a:rPr lang="en-US" sz="19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.</a:t>
            </a:r>
            <a:endParaRPr lang="en-US" sz="1900" dirty="0">
              <a:latin typeface="Alexandria" panose="020B0604020202020204" charset="-78"/>
              <a:cs typeface="Alexandria" panose="020B0604020202020204" charset="-78"/>
            </a:endParaRPr>
          </a:p>
        </p:txBody>
      </p:sp>
      <p:sp>
        <p:nvSpPr>
          <p:cNvPr id="8" name="Shape 6"/>
          <p:cNvSpPr/>
          <p:nvPr/>
        </p:nvSpPr>
        <p:spPr>
          <a:xfrm>
            <a:off x="5207437" y="2858572"/>
            <a:ext cx="4215408" cy="1824276"/>
          </a:xfrm>
          <a:prstGeom prst="roundRect">
            <a:avLst>
              <a:gd name="adj" fmla="val 6015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Shape 7"/>
          <p:cNvSpPr/>
          <p:nvPr/>
        </p:nvSpPr>
        <p:spPr>
          <a:xfrm>
            <a:off x="5184577" y="2858572"/>
            <a:ext cx="91440" cy="1824276"/>
          </a:xfrm>
          <a:prstGeom prst="roundRect">
            <a:avLst>
              <a:gd name="adj" fmla="val 91163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5497235" y="3079790"/>
            <a:ext cx="343745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Información desactualizada</a:t>
            </a:r>
            <a:endParaRPr lang="en-US" sz="2000" dirty="0"/>
          </a:p>
        </p:txBody>
      </p:sp>
      <p:sp>
        <p:nvSpPr>
          <p:cNvPr id="11" name="Text 9"/>
          <p:cNvSpPr/>
          <p:nvPr/>
        </p:nvSpPr>
        <p:spPr>
          <a:xfrm>
            <a:off x="5497235" y="3509010"/>
            <a:ext cx="3704392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9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Horarios incorrectos, teléfono que ya no existe o dirección confusa en </a:t>
            </a:r>
            <a:r>
              <a:rPr lang="en-US" sz="1900" dirty="0" err="1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el</a:t>
            </a:r>
            <a:r>
              <a:rPr lang="en-US" sz="19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 </a:t>
            </a:r>
            <a:r>
              <a:rPr lang="en-US" sz="1900" dirty="0" err="1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mapa</a:t>
            </a:r>
            <a:r>
              <a:rPr lang="en-US" sz="19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.</a:t>
            </a:r>
            <a:endParaRPr lang="en-US" sz="1900" dirty="0">
              <a:latin typeface="Alexandria" panose="020B0604020202020204" charset="-78"/>
              <a:cs typeface="Alexandria" panose="020B0604020202020204" charset="-78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9621203" y="2858572"/>
            <a:ext cx="4215289" cy="1824276"/>
          </a:xfrm>
          <a:prstGeom prst="roundRect">
            <a:avLst>
              <a:gd name="adj" fmla="val 6015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Shape 11"/>
          <p:cNvSpPr/>
          <p:nvPr/>
        </p:nvSpPr>
        <p:spPr>
          <a:xfrm>
            <a:off x="9598343" y="2858572"/>
            <a:ext cx="91440" cy="1824276"/>
          </a:xfrm>
          <a:prstGeom prst="roundRect">
            <a:avLst>
              <a:gd name="adj" fmla="val 91163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2"/>
          <p:cNvSpPr/>
          <p:nvPr/>
        </p:nvSpPr>
        <p:spPr>
          <a:xfrm>
            <a:off x="9911001" y="3079790"/>
            <a:ext cx="3704273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Fotos insuficientes o de mala calidad</a:t>
            </a:r>
            <a:endParaRPr lang="en-US" sz="2000" dirty="0"/>
          </a:p>
        </p:txBody>
      </p:sp>
      <p:sp>
        <p:nvSpPr>
          <p:cNvPr id="15" name="Text 13"/>
          <p:cNvSpPr/>
          <p:nvPr/>
        </p:nvSpPr>
        <p:spPr>
          <a:xfrm>
            <a:off x="9890665" y="3670184"/>
            <a:ext cx="370427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00"/>
              </a:lnSpc>
              <a:buNone/>
            </a:pPr>
            <a:r>
              <a:rPr lang="en-US" sz="19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Pocas imágenes, oscuras, antiguas o que no representan bien </a:t>
            </a:r>
            <a:r>
              <a:rPr lang="en-US" sz="1900" dirty="0" err="1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el</a:t>
            </a:r>
            <a:r>
              <a:rPr lang="en-US" sz="19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 </a:t>
            </a:r>
            <a:r>
              <a:rPr lang="en-US" sz="1900" dirty="0" err="1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negocio</a:t>
            </a:r>
            <a:r>
              <a:rPr lang="en-US" sz="19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.</a:t>
            </a:r>
            <a:endParaRPr lang="en-US" sz="1900" dirty="0">
              <a:latin typeface="Alexandria" panose="020B0604020202020204" charset="-78"/>
              <a:cs typeface="Alexandria" panose="020B0604020202020204" charset="-78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793790" y="4881205"/>
            <a:ext cx="4215289" cy="1824276"/>
          </a:xfrm>
          <a:prstGeom prst="roundRect">
            <a:avLst>
              <a:gd name="adj" fmla="val 6015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Shape 15"/>
          <p:cNvSpPr/>
          <p:nvPr/>
        </p:nvSpPr>
        <p:spPr>
          <a:xfrm>
            <a:off x="770930" y="4881205"/>
            <a:ext cx="91440" cy="1824276"/>
          </a:xfrm>
          <a:prstGeom prst="roundRect">
            <a:avLst>
              <a:gd name="adj" fmla="val 91163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Text 16"/>
          <p:cNvSpPr/>
          <p:nvPr/>
        </p:nvSpPr>
        <p:spPr>
          <a:xfrm>
            <a:off x="1083588" y="5102423"/>
            <a:ext cx="331196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Sin descripción ni servicios</a:t>
            </a:r>
            <a:endParaRPr lang="en-US" sz="2000" dirty="0"/>
          </a:p>
        </p:txBody>
      </p:sp>
      <p:sp>
        <p:nvSpPr>
          <p:cNvPr id="19" name="Text 17"/>
          <p:cNvSpPr/>
          <p:nvPr/>
        </p:nvSpPr>
        <p:spPr>
          <a:xfrm>
            <a:off x="1083588" y="5531644"/>
            <a:ext cx="370427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00"/>
              </a:lnSpc>
              <a:buNone/>
            </a:pPr>
            <a:r>
              <a:rPr lang="en-US" sz="19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El cliente no entiende qué ofrece el negocio ni por qué </a:t>
            </a:r>
            <a:r>
              <a:rPr lang="en-US" sz="1900" dirty="0" err="1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debería</a:t>
            </a:r>
            <a:r>
              <a:rPr lang="en-US" sz="19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 </a:t>
            </a:r>
            <a:r>
              <a:rPr lang="en-US" sz="1900" dirty="0" err="1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elegirlo</a:t>
            </a:r>
            <a:r>
              <a:rPr lang="en-US" sz="19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.</a:t>
            </a:r>
            <a:endParaRPr lang="en-US" sz="1900" dirty="0">
              <a:latin typeface="Alexandria" panose="020B0604020202020204" charset="-78"/>
              <a:cs typeface="Alexandria" panose="020B0604020202020204" charset="-78"/>
            </a:endParaRPr>
          </a:p>
        </p:txBody>
      </p:sp>
      <p:sp>
        <p:nvSpPr>
          <p:cNvPr id="20" name="Shape 18"/>
          <p:cNvSpPr/>
          <p:nvPr/>
        </p:nvSpPr>
        <p:spPr>
          <a:xfrm>
            <a:off x="5207437" y="4881205"/>
            <a:ext cx="4215408" cy="1824276"/>
          </a:xfrm>
          <a:prstGeom prst="roundRect">
            <a:avLst>
              <a:gd name="adj" fmla="val 6015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1" name="Shape 19"/>
          <p:cNvSpPr/>
          <p:nvPr/>
        </p:nvSpPr>
        <p:spPr>
          <a:xfrm>
            <a:off x="5184577" y="4881205"/>
            <a:ext cx="91440" cy="1824276"/>
          </a:xfrm>
          <a:prstGeom prst="roundRect">
            <a:avLst>
              <a:gd name="adj" fmla="val 91163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2" name="Text 20"/>
          <p:cNvSpPr/>
          <p:nvPr/>
        </p:nvSpPr>
        <p:spPr>
          <a:xfrm>
            <a:off x="5497235" y="5102423"/>
            <a:ext cx="276010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Reseñas sin responder</a:t>
            </a:r>
            <a:endParaRPr lang="en-US" sz="2000" dirty="0"/>
          </a:p>
        </p:txBody>
      </p:sp>
      <p:sp>
        <p:nvSpPr>
          <p:cNvPr id="23" name="Text 21"/>
          <p:cNvSpPr/>
          <p:nvPr/>
        </p:nvSpPr>
        <p:spPr>
          <a:xfrm>
            <a:off x="5497235" y="5500709"/>
            <a:ext cx="3704392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9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Ignorar las opiniones, positivas o negativas, proyecta desinterés e </a:t>
            </a:r>
            <a:r>
              <a:rPr lang="en-US" sz="1900" dirty="0" err="1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indiferencia</a:t>
            </a:r>
            <a:r>
              <a:rPr lang="en-US" sz="19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.</a:t>
            </a:r>
            <a:endParaRPr lang="en-US" sz="1900" dirty="0">
              <a:latin typeface="Alexandria" panose="020B0604020202020204" charset="-78"/>
              <a:cs typeface="Alexandria" panose="020B0604020202020204" charset="-78"/>
            </a:endParaRPr>
          </a:p>
        </p:txBody>
      </p:sp>
      <p:sp>
        <p:nvSpPr>
          <p:cNvPr id="24" name="Text 22"/>
          <p:cNvSpPr/>
          <p:nvPr/>
        </p:nvSpPr>
        <p:spPr>
          <a:xfrm>
            <a:off x="793790" y="6928723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 err="1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P</a:t>
            </a:r>
            <a:r>
              <a:rPr lang="en-US" sz="2000" b="1" dirty="0" err="1" smtClean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regunta</a:t>
            </a:r>
            <a:r>
              <a:rPr lang="en-US" sz="2000" b="1" dirty="0" smtClean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 </a:t>
            </a:r>
            <a:r>
              <a:rPr lang="en-US" sz="2000" b="1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para </a:t>
            </a:r>
            <a:r>
              <a:rPr lang="en-US" sz="1900" b="1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reflexionar</a:t>
            </a:r>
            <a:r>
              <a:rPr lang="en-US" sz="2000" b="1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:</a:t>
            </a:r>
            <a:r>
              <a:rPr lang="en-US" sz="20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 ¿Cuáles de estos errores podrían estar ocurriendo en tu negocio ahora mismo?</a:t>
            </a:r>
            <a:endParaRPr lang="en-US" sz="2000" dirty="0">
              <a:latin typeface="Alexandria" panose="020B0604020202020204" charset="-78"/>
              <a:cs typeface="Alexandria" panose="020B0604020202020204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F88247A-E54A-4CA2-A7B0-AAE1DA64F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615" y="1152111"/>
            <a:ext cx="8745170" cy="592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61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00238" y="493963"/>
            <a:ext cx="11898392" cy="5595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Elementos clave de una ficha que sí genera confianza</a:t>
            </a:r>
            <a:endParaRPr lang="en-US" sz="3500" dirty="0"/>
          </a:p>
        </p:txBody>
      </p:sp>
      <p:sp>
        <p:nvSpPr>
          <p:cNvPr id="3" name="Text 1"/>
          <p:cNvSpPr/>
          <p:nvPr/>
        </p:nvSpPr>
        <p:spPr>
          <a:xfrm>
            <a:off x="716280" y="1101208"/>
            <a:ext cx="13197840" cy="2724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just">
              <a:lnSpc>
                <a:spcPts val="2100"/>
              </a:lnSpc>
              <a:buNone/>
            </a:pPr>
            <a:r>
              <a:rPr lang="en-US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Una ficha sólida no se improvisa: se construye con intención, cuidando cada </a:t>
            </a:r>
            <a:r>
              <a:rPr lang="en-US" sz="19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elemento</a:t>
            </a:r>
            <a:r>
              <a:rPr lang="en-US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 </a:t>
            </a:r>
          </a:p>
          <a:p>
            <a:pPr marL="0" indent="0" algn="just">
              <a:lnSpc>
                <a:spcPts val="2100"/>
              </a:lnSpc>
              <a:buNone/>
            </a:pPr>
            <a:r>
              <a:rPr lang="en-US" sz="19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que</a:t>
            </a:r>
            <a:r>
              <a:rPr lang="en-US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 </a:t>
            </a:r>
            <a:r>
              <a:rPr lang="en-US" sz="19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el</a:t>
            </a:r>
            <a:r>
              <a:rPr lang="en-US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 </a:t>
            </a:r>
            <a:r>
              <a:rPr lang="en-US" sz="19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cliente</a:t>
            </a:r>
            <a:r>
              <a:rPr lang="en-US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 </a:t>
            </a:r>
            <a:r>
              <a:rPr lang="en-US" sz="19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verá</a:t>
            </a:r>
            <a:r>
              <a:rPr lang="en-US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  antes de decidir.</a:t>
            </a:r>
            <a:endParaRPr lang="en-US" sz="1900" dirty="0">
              <a:solidFill>
                <a:schemeClr val="tx1">
                  <a:lumMod val="50000"/>
                  <a:lumOff val="50000"/>
                </a:schemeClr>
              </a:solidFill>
              <a:latin typeface="Alexandria" panose="020B0604020202020204" charset="-78"/>
              <a:cs typeface="Alexandria" panose="020B0604020202020204" charset="-78"/>
            </a:endParaRPr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8052" y="1857137"/>
            <a:ext cx="10485120" cy="585216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118E24B-56D5-49D6-A7D3-E6F1C9B848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9429" y="1839581"/>
            <a:ext cx="8773749" cy="5887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002268"/>
            <a:ext cx="1162288" cy="388382"/>
          </a:xfrm>
          <a:prstGeom prst="roundRect">
            <a:avLst>
              <a:gd name="adj" fmla="val 17171"/>
            </a:avLst>
          </a:prstGeom>
          <a:noFill/>
          <a:ln w="7620">
            <a:solidFill>
              <a:srgbClr val="1B54D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920472" y="1069419"/>
            <a:ext cx="908923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PASO 1 DE 4</a:t>
            </a:r>
            <a:endParaRPr lang="en-US" sz="1250" dirty="0">
              <a:latin typeface="Alexandria" panose="020B0604020202020204" charset="-78"/>
              <a:cs typeface="Alexandria" panose="020B0604020202020204" charset="-78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1469946"/>
            <a:ext cx="880098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El perfil debe empezar con claridad</a:t>
            </a:r>
            <a:endParaRPr lang="en-US" sz="3900" dirty="0"/>
          </a:p>
        </p:txBody>
      </p:sp>
      <p:sp>
        <p:nvSpPr>
          <p:cNvPr id="5" name="Text 3"/>
          <p:cNvSpPr/>
          <p:nvPr/>
        </p:nvSpPr>
        <p:spPr>
          <a:xfrm>
            <a:off x="836794" y="2312719"/>
            <a:ext cx="253365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300" dirty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Nombre del negocio</a:t>
            </a:r>
            <a:endParaRPr lang="en-US" sz="2300" dirty="0"/>
          </a:p>
        </p:txBody>
      </p:sp>
      <p:sp>
        <p:nvSpPr>
          <p:cNvPr id="6" name="Text 4"/>
          <p:cNvSpPr/>
          <p:nvPr/>
        </p:nvSpPr>
        <p:spPr>
          <a:xfrm>
            <a:off x="836794" y="2687045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00"/>
              </a:lnSpc>
              <a:buNone/>
            </a:pPr>
            <a:r>
              <a:rPr lang="en-US" sz="19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Debe ser el nombre real, consistente con el rótulo físico y reconocible por tus clientes. No añadas palabras clave artificiales que confundan o infrinjan las políticas de Google.</a:t>
            </a:r>
            <a:endParaRPr lang="en-US" sz="1900" dirty="0">
              <a:latin typeface="Alexandria" panose="020B0604020202020204" charset="-78"/>
              <a:cs typeface="Alexandria" panose="020B0604020202020204" charset="-78"/>
            </a:endParaRPr>
          </a:p>
        </p:txBody>
      </p:sp>
      <p:sp>
        <p:nvSpPr>
          <p:cNvPr id="7" name="Text 5"/>
          <p:cNvSpPr/>
          <p:nvPr/>
        </p:nvSpPr>
        <p:spPr>
          <a:xfrm>
            <a:off x="793790" y="420994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3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Categoría principal</a:t>
            </a:r>
            <a:endParaRPr lang="en-US" sz="2300" dirty="0"/>
          </a:p>
        </p:txBody>
      </p:sp>
      <p:sp>
        <p:nvSpPr>
          <p:cNvPr id="8" name="Text 6"/>
          <p:cNvSpPr/>
          <p:nvPr/>
        </p:nvSpPr>
        <p:spPr>
          <a:xfrm>
            <a:off x="793790" y="4589422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00"/>
              </a:lnSpc>
              <a:buNone/>
            </a:pPr>
            <a:r>
              <a:rPr lang="en-US" sz="19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Define cómo Google interpreta tu negocio y a quién te muestra. Es uno de los factores más importantes para aparecer en las búsquedas adecuadas.</a:t>
            </a:r>
            <a:endParaRPr lang="en-US" sz="1900" dirty="0">
              <a:latin typeface="Alexandria" panose="020B0604020202020204" charset="-78"/>
              <a:cs typeface="Alexandria" panose="020B0604020202020204" charset="-78"/>
            </a:endParaRPr>
          </a:p>
        </p:txBody>
      </p:sp>
      <p:sp>
        <p:nvSpPr>
          <p:cNvPr id="9" name="Text 7"/>
          <p:cNvSpPr/>
          <p:nvPr/>
        </p:nvSpPr>
        <p:spPr>
          <a:xfrm>
            <a:off x="793790" y="5769225"/>
            <a:ext cx="284738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300" dirty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Categorías secundarias</a:t>
            </a:r>
            <a:endParaRPr lang="en-US" sz="2300" dirty="0"/>
          </a:p>
        </p:txBody>
      </p:sp>
      <p:sp>
        <p:nvSpPr>
          <p:cNvPr id="10" name="Text 8"/>
          <p:cNvSpPr/>
          <p:nvPr/>
        </p:nvSpPr>
        <p:spPr>
          <a:xfrm>
            <a:off x="788668" y="6094049"/>
            <a:ext cx="62793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00"/>
              </a:lnSpc>
              <a:buNone/>
            </a:pPr>
            <a:r>
              <a:rPr lang="en-US" sz="19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Amplían el alcance de búsqueda y capturan intenciones relacionadas con tu actividad.</a:t>
            </a:r>
            <a:endParaRPr lang="en-US" sz="1900" dirty="0">
              <a:latin typeface="Alexandria" panose="020B0604020202020204" charset="-78"/>
              <a:cs typeface="Alexandria" panose="020B0604020202020204" charset="-78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7421999" y="2836856"/>
            <a:ext cx="6565106" cy="3751897"/>
          </a:xfrm>
          <a:prstGeom prst="roundRect">
            <a:avLst>
              <a:gd name="adj" fmla="val 2953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7764735" y="3372096"/>
            <a:ext cx="350662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600" b="1" dirty="0">
                <a:solidFill>
                  <a:srgbClr val="FFFFFF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Un ejemplo que lo dice todo</a:t>
            </a:r>
            <a:endParaRPr lang="en-US" sz="2600" b="1" dirty="0"/>
          </a:p>
        </p:txBody>
      </p:sp>
      <p:sp>
        <p:nvSpPr>
          <p:cNvPr id="13" name="Text 11"/>
          <p:cNvSpPr/>
          <p:nvPr/>
        </p:nvSpPr>
        <p:spPr>
          <a:xfrm>
            <a:off x="7764735" y="3832485"/>
            <a:ext cx="6168390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No es lo mismo categorizar como </a:t>
            </a:r>
            <a:r>
              <a:rPr lang="en-US" sz="1900" b="1" dirty="0">
                <a:solidFill>
                  <a:srgbClr val="FFFFFF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"Tienda"</a:t>
            </a:r>
            <a:r>
              <a:rPr lang="en-US" sz="1900" dirty="0">
                <a:solidFill>
                  <a:srgbClr val="FFFFFF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 que como </a:t>
            </a:r>
            <a:r>
              <a:rPr lang="en-US" sz="1900" b="1" dirty="0">
                <a:solidFill>
                  <a:srgbClr val="FFFFFF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"Tienda de repuestos automotrices"</a:t>
            </a:r>
            <a:r>
              <a:rPr lang="en-US" sz="1900" dirty="0">
                <a:solidFill>
                  <a:srgbClr val="FFFFFF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. El cliente que busca recambios para su coche solo encontrará el segundo.</a:t>
            </a:r>
            <a:endParaRPr lang="en-US" sz="1900" dirty="0">
              <a:latin typeface="Alexandria" panose="020B0604020202020204" charset="-78"/>
              <a:cs typeface="Alexandria" panose="020B0604020202020204" charset="-78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7764735" y="5293619"/>
            <a:ext cx="616839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Una mala categoría puede </a:t>
            </a:r>
            <a:r>
              <a:rPr lang="en-US" sz="1900" b="1" dirty="0">
                <a:solidFill>
                  <a:srgbClr val="FFFFFF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ocultar tu negocio frente al cliente correcto</a:t>
            </a:r>
            <a:r>
              <a:rPr lang="en-US" sz="1900" dirty="0">
                <a:solidFill>
                  <a:srgbClr val="FFFFFF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, aunque todo lo demás esté bien hecho.</a:t>
            </a:r>
            <a:endParaRPr lang="en-US" sz="1900" dirty="0">
              <a:latin typeface="Alexandria" panose="020B0604020202020204" charset="-78"/>
              <a:cs typeface="Alexandria" panose="020B0604020202020204" charset="-78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71644" y="577929"/>
            <a:ext cx="1157526" cy="374333"/>
          </a:xfrm>
          <a:prstGeom prst="roundRect">
            <a:avLst>
              <a:gd name="adj" fmla="val 17318"/>
            </a:avLst>
          </a:prstGeom>
          <a:noFill/>
          <a:ln w="7620">
            <a:solidFill>
              <a:srgbClr val="1B54D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894993" y="643414"/>
            <a:ext cx="910828" cy="2433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1B54DA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PASO 2 DE 4</a:t>
            </a:r>
            <a:endParaRPr lang="en-US" sz="1200" dirty="0">
              <a:latin typeface="Alexandria" panose="020B0604020202020204" charset="-78"/>
              <a:cs typeface="Alexandria" panose="020B0604020202020204" charset="-78"/>
            </a:endParaRPr>
          </a:p>
        </p:txBody>
      </p:sp>
      <p:sp>
        <p:nvSpPr>
          <p:cNvPr id="5" name="Text 2"/>
          <p:cNvSpPr/>
          <p:nvPr/>
        </p:nvSpPr>
        <p:spPr>
          <a:xfrm>
            <a:off x="771644" y="1027271"/>
            <a:ext cx="7600712" cy="12056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Información operativa que impacta la confianza</a:t>
            </a:r>
            <a:endParaRPr lang="en-US" sz="3750" dirty="0"/>
          </a:p>
        </p:txBody>
      </p:sp>
      <p:sp>
        <p:nvSpPr>
          <p:cNvPr id="7" name="Text 3"/>
          <p:cNvSpPr/>
          <p:nvPr/>
        </p:nvSpPr>
        <p:spPr>
          <a:xfrm>
            <a:off x="1439713" y="2290437"/>
            <a:ext cx="3253026" cy="301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200" dirty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Dirección y punto en mapa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1456316" y="2673192"/>
            <a:ext cx="6883956" cy="608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350"/>
              </a:lnSpc>
              <a:buNone/>
            </a:pPr>
            <a:r>
              <a:rPr lang="en-US" sz="19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La dirección debe ser exacta y el marcador en Google Maps debe señalar la entrada real del negocio, no un punto genérico de la </a:t>
            </a:r>
            <a:r>
              <a:rPr lang="en-US" sz="1900" dirty="0" err="1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calle</a:t>
            </a:r>
            <a:r>
              <a:rPr lang="en-US" sz="19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.</a:t>
            </a:r>
            <a:endParaRPr lang="en-US" sz="1900" dirty="0">
              <a:latin typeface="Alexandria" panose="020B0604020202020204" charset="-78"/>
              <a:cs typeface="Alexandria" panose="020B0604020202020204" charset="-78"/>
            </a:endParaRPr>
          </a:p>
        </p:txBody>
      </p:sp>
      <p:sp>
        <p:nvSpPr>
          <p:cNvPr id="10" name="Text 5"/>
          <p:cNvSpPr/>
          <p:nvPr/>
        </p:nvSpPr>
        <p:spPr>
          <a:xfrm>
            <a:off x="1440274" y="3815308"/>
            <a:ext cx="3536513" cy="301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200" dirty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Horarios reales y actualizados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1440274" y="4165121"/>
            <a:ext cx="6883956" cy="608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350"/>
              </a:lnSpc>
              <a:buNone/>
            </a:pPr>
            <a:r>
              <a:rPr lang="en-US" sz="19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Incluye días especiales, festivos y cambios de temporada. Un horario incorrecto genera frustración y pérdida de confianza </a:t>
            </a:r>
            <a:r>
              <a:rPr lang="en-US" sz="1900" dirty="0" err="1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inmediata</a:t>
            </a:r>
            <a:r>
              <a:rPr lang="en-US" sz="19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.</a:t>
            </a:r>
            <a:endParaRPr lang="en-US" sz="1900" dirty="0">
              <a:latin typeface="Alexandria" panose="020B0604020202020204" charset="-78"/>
              <a:cs typeface="Alexandria" panose="020B0604020202020204" charset="-78"/>
            </a:endParaRPr>
          </a:p>
        </p:txBody>
      </p:sp>
      <p:sp>
        <p:nvSpPr>
          <p:cNvPr id="13" name="Text 7"/>
          <p:cNvSpPr/>
          <p:nvPr/>
        </p:nvSpPr>
        <p:spPr>
          <a:xfrm>
            <a:off x="1418152" y="5205749"/>
            <a:ext cx="3677007" cy="301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200" dirty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Teléfono y canales de contacto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1418152" y="5526349"/>
            <a:ext cx="6883956" cy="608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350"/>
              </a:lnSpc>
              <a:buNone/>
            </a:pPr>
            <a:r>
              <a:rPr lang="en-US" sz="19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Número activo, enlace a sitio web o WhatsApp si aplica. Facilitar el contacto reduce la fricción y aumenta las </a:t>
            </a:r>
            <a:r>
              <a:rPr lang="en-US" sz="1900" dirty="0" err="1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conversiones</a:t>
            </a:r>
            <a:r>
              <a:rPr lang="en-US" sz="19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.</a:t>
            </a:r>
            <a:endParaRPr lang="en-US" sz="1900" dirty="0">
              <a:latin typeface="Alexandria" panose="020B0604020202020204" charset="-78"/>
              <a:cs typeface="Alexandria" panose="020B0604020202020204" charset="-78"/>
            </a:endParaRPr>
          </a:p>
        </p:txBody>
      </p:sp>
      <p:sp>
        <p:nvSpPr>
          <p:cNvPr id="15" name="Shape 9"/>
          <p:cNvSpPr/>
          <p:nvPr/>
        </p:nvSpPr>
        <p:spPr>
          <a:xfrm>
            <a:off x="867896" y="6574449"/>
            <a:ext cx="7600712" cy="1109305"/>
          </a:xfrm>
          <a:prstGeom prst="roundRect">
            <a:avLst>
              <a:gd name="adj" fmla="val 7305"/>
            </a:avLst>
          </a:prstGeom>
          <a:solidFill>
            <a:srgbClr val="BBCDF7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609" y="6748588"/>
            <a:ext cx="241102" cy="192881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1398508" y="6702001"/>
            <a:ext cx="6780967" cy="608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000000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Frase clave:</a:t>
            </a:r>
            <a:r>
              <a:rPr lang="en-US" sz="1900" dirty="0">
                <a:solidFill>
                  <a:srgbClr val="000000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muchos</a:t>
            </a:r>
            <a:r>
              <a:rPr lang="en-US" sz="1900" dirty="0">
                <a:solidFill>
                  <a:srgbClr val="000000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 clientes abandonan una decisión de compra por una inconsistencia básica en la información de contacto.</a:t>
            </a:r>
            <a:endParaRPr lang="en-US" sz="1900" dirty="0">
              <a:latin typeface="Alexandria" panose="020B0604020202020204" charset="-78"/>
              <a:cs typeface="Alexandria" panose="020B0604020202020204" charset="-78"/>
            </a:endParaRPr>
          </a:p>
        </p:txBody>
      </p:sp>
      <p:pic>
        <p:nvPicPr>
          <p:cNvPr id="18" name="Image 0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014" y="2335145"/>
            <a:ext cx="248007" cy="198358"/>
          </a:xfrm>
          <a:prstGeom prst="rect">
            <a:avLst/>
          </a:prstGeom>
        </p:spPr>
      </p:pic>
      <p:pic>
        <p:nvPicPr>
          <p:cNvPr id="19" name="Image 0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835" y="3915292"/>
            <a:ext cx="248007" cy="198358"/>
          </a:xfrm>
          <a:prstGeom prst="rect">
            <a:avLst/>
          </a:prstGeom>
        </p:spPr>
      </p:pic>
      <p:pic>
        <p:nvPicPr>
          <p:cNvPr id="20" name="Image 0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181" y="5257303"/>
            <a:ext cx="248007" cy="19835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602700"/>
            <a:ext cx="1192649" cy="388382"/>
          </a:xfrm>
          <a:prstGeom prst="roundRect">
            <a:avLst>
              <a:gd name="adj" fmla="val 17171"/>
            </a:avLst>
          </a:prstGeom>
          <a:noFill/>
          <a:ln w="7620">
            <a:solidFill>
              <a:srgbClr val="1B54D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920472" y="1669852"/>
            <a:ext cx="939284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PASO 3 DE 4</a:t>
            </a:r>
            <a:endParaRPr lang="en-US" sz="1250" dirty="0">
              <a:latin typeface="Alexandria" panose="020B0604020202020204" charset="-78"/>
              <a:cs typeface="Alexandria" panose="020B0604020202020204" charset="-78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2070378"/>
            <a:ext cx="1170539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No basta con aparecer: hay que explicar el valor</a:t>
            </a:r>
            <a:endParaRPr lang="en-US" sz="3900" dirty="0"/>
          </a:p>
        </p:txBody>
      </p:sp>
      <p:sp>
        <p:nvSpPr>
          <p:cNvPr id="5" name="Text 3"/>
          <p:cNvSpPr/>
          <p:nvPr/>
        </p:nvSpPr>
        <p:spPr>
          <a:xfrm>
            <a:off x="745664" y="3058134"/>
            <a:ext cx="537233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1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La descripción del negocio debe responder:</a:t>
            </a:r>
            <a:endParaRPr lang="en-US" sz="2100" dirty="0"/>
          </a:p>
        </p:txBody>
      </p:sp>
      <p:sp>
        <p:nvSpPr>
          <p:cNvPr id="6" name="Text 4"/>
          <p:cNvSpPr/>
          <p:nvPr/>
        </p:nvSpPr>
        <p:spPr>
          <a:xfrm>
            <a:off x="745664" y="3422272"/>
            <a:ext cx="6279356" cy="14783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9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¿Qué hace exactamente este negocio?</a:t>
            </a:r>
            <a:endParaRPr lang="en-US" sz="1900" dirty="0">
              <a:latin typeface="Alexandria" panose="020B0604020202020204" charset="-78"/>
              <a:cs typeface="Alexandria" panose="020B0604020202020204" charset="-78"/>
            </a:endParaRPr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9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¿A quién ayuda y qué problema resuelve?</a:t>
            </a:r>
            <a:endParaRPr lang="en-US" sz="1900" dirty="0">
              <a:latin typeface="Alexandria" panose="020B0604020202020204" charset="-78"/>
              <a:cs typeface="Alexandria" panose="020B0604020202020204" charset="-78"/>
            </a:endParaRPr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9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¿Qué lo diferencia de la competencia?</a:t>
            </a:r>
            <a:endParaRPr lang="en-US" sz="1900" dirty="0">
              <a:latin typeface="Alexandria" panose="020B0604020202020204" charset="-78"/>
              <a:cs typeface="Alexandria" panose="020B0604020202020204" charset="-78"/>
            </a:endParaRPr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9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¿Qué puede esperar el cliente al llegar?</a:t>
            </a:r>
            <a:endParaRPr lang="en-US" sz="1900" dirty="0">
              <a:latin typeface="Alexandria" panose="020B0604020202020204" charset="-78"/>
              <a:cs typeface="Alexandria" panose="020B0604020202020204" charset="-78"/>
            </a:endParaRPr>
          </a:p>
        </p:txBody>
      </p:sp>
      <p:sp>
        <p:nvSpPr>
          <p:cNvPr id="7" name="Text 5"/>
          <p:cNvSpPr/>
          <p:nvPr/>
        </p:nvSpPr>
        <p:spPr>
          <a:xfrm>
            <a:off x="6971316" y="3064404"/>
            <a:ext cx="507992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Contenido adicional que refuerza la ficha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001263" y="3374381"/>
            <a:ext cx="6393892" cy="10914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9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Listado de servicios y productos con precios si es posible</a:t>
            </a:r>
            <a:endParaRPr lang="en-US" sz="1900" dirty="0">
              <a:latin typeface="Alexandria" panose="020B0604020202020204" charset="-78"/>
              <a:cs typeface="Alexandria" panose="020B0604020202020204" charset="-78"/>
            </a:endParaRPr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9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Atributos relevantes: aparcamiento, acceso adaptado, Wi-Fi</a:t>
            </a:r>
            <a:endParaRPr lang="en-US" sz="1900" dirty="0">
              <a:latin typeface="Alexandria" panose="020B0604020202020204" charset="-78"/>
              <a:cs typeface="Alexandria" panose="020B0604020202020204" charset="-78"/>
            </a:endParaRPr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9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Líneas de atención especiales o franjas horarias destacadas</a:t>
            </a:r>
            <a:endParaRPr lang="en-US" sz="1900" dirty="0">
              <a:latin typeface="Alexandria" panose="020B0604020202020204" charset="-78"/>
              <a:cs typeface="Alexandria" panose="020B0604020202020204" charset="-78"/>
            </a:endParaRPr>
          </a:p>
        </p:txBody>
      </p:sp>
      <p:sp>
        <p:nvSpPr>
          <p:cNvPr id="9" name="Shape 7"/>
          <p:cNvSpPr/>
          <p:nvPr/>
        </p:nvSpPr>
        <p:spPr>
          <a:xfrm>
            <a:off x="793790" y="5466040"/>
            <a:ext cx="13042821" cy="1160740"/>
          </a:xfrm>
          <a:prstGeom prst="roundRect">
            <a:avLst>
              <a:gd name="adj" fmla="val 7182"/>
            </a:avLst>
          </a:prstGeom>
          <a:solidFill>
            <a:srgbClr val="BBCDF7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316" y="5769737"/>
            <a:ext cx="248007" cy="198358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1438514" y="5713928"/>
            <a:ext cx="1144329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00"/>
              </a:lnSpc>
              <a:buNone/>
            </a:pPr>
            <a:r>
              <a:rPr lang="en-US" sz="1900" b="1" dirty="0">
                <a:solidFill>
                  <a:srgbClr val="000000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Mensaje clave:</a:t>
            </a:r>
            <a:r>
              <a:rPr lang="en-US" sz="1900" dirty="0">
                <a:solidFill>
                  <a:srgbClr val="000000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una</a:t>
            </a:r>
            <a:r>
              <a:rPr lang="en-US" sz="1900" dirty="0">
                <a:solidFill>
                  <a:srgbClr val="000000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 ficha vacía informa poco. Una ficha bien redactada </a:t>
            </a:r>
            <a:r>
              <a:rPr lang="en-US" sz="1900" b="1" dirty="0">
                <a:solidFill>
                  <a:srgbClr val="000000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vende mejor</a:t>
            </a:r>
            <a:r>
              <a:rPr lang="en-US" sz="1900" dirty="0">
                <a:solidFill>
                  <a:srgbClr val="000000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 antes de que el cliente haya cruzado la puerta.</a:t>
            </a:r>
            <a:endParaRPr lang="en-US" sz="1900" dirty="0">
              <a:latin typeface="Alexandria" panose="020B0604020202020204" charset="-78"/>
              <a:cs typeface="Alexandria" panose="020B0604020202020204" charset="-78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721644"/>
            <a:ext cx="1197531" cy="388382"/>
          </a:xfrm>
          <a:prstGeom prst="roundRect">
            <a:avLst>
              <a:gd name="adj" fmla="val 17171"/>
            </a:avLst>
          </a:prstGeom>
          <a:noFill/>
          <a:ln w="7620">
            <a:solidFill>
              <a:srgbClr val="1B54D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888388" y="1756711"/>
            <a:ext cx="944166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PASO 4 DE 4</a:t>
            </a:r>
            <a:endParaRPr lang="en-US" sz="1250" dirty="0">
              <a:latin typeface="Alexandria" panose="020B0604020202020204" charset="-78"/>
              <a:cs typeface="Alexandria" panose="020B0604020202020204" charset="-78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2189321"/>
            <a:ext cx="732603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La imagen también posiciona</a:t>
            </a:r>
            <a:endParaRPr lang="en-US" sz="39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107055"/>
            <a:ext cx="1212771" cy="749498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2174358" y="290220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Fachada e interior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2184590" y="3287965"/>
            <a:ext cx="2721412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19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Muestra cómo es el acceso al local y el ambiente interior para que el cliente sepa qué esperar antes de </a:t>
            </a:r>
            <a:r>
              <a:rPr lang="en-US" sz="1900" dirty="0" err="1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llegar</a:t>
            </a:r>
            <a:r>
              <a:rPr lang="en-US" sz="19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.</a:t>
            </a:r>
            <a:endParaRPr lang="en-US" sz="1900" dirty="0">
              <a:latin typeface="Alexandria" panose="020B0604020202020204" charset="-78"/>
              <a:cs typeface="Alexandria" panose="020B0604020202020204" charset="-78"/>
            </a:endParaRPr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3986" y="3107055"/>
            <a:ext cx="1212771" cy="749498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6653303" y="2888694"/>
            <a:ext cx="255924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Productos en detalle</a:t>
            </a:r>
            <a:endParaRPr lang="en-US" sz="2000" dirty="0"/>
          </a:p>
        </p:txBody>
      </p:sp>
      <p:sp>
        <p:nvSpPr>
          <p:cNvPr id="10" name="Text 6"/>
          <p:cNvSpPr/>
          <p:nvPr/>
        </p:nvSpPr>
        <p:spPr>
          <a:xfrm>
            <a:off x="6653303" y="3289623"/>
            <a:ext cx="2721531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19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Fotografías claras, bien iluminadas y apetecibles de tus productos o servicios en acción generan deseo e intención de </a:t>
            </a:r>
            <a:r>
              <a:rPr lang="en-US" sz="1900" dirty="0" err="1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compra</a:t>
            </a:r>
            <a:r>
              <a:rPr lang="en-US" sz="19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.</a:t>
            </a:r>
            <a:endParaRPr lang="en-US" sz="1900" dirty="0">
              <a:latin typeface="Alexandria" panose="020B0604020202020204" charset="-78"/>
              <a:cs typeface="Alexandria" panose="020B0604020202020204" charset="-78"/>
            </a:endParaRPr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4302" y="3107055"/>
            <a:ext cx="1212771" cy="749498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11115080" y="289408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Equipo humano</a:t>
            </a:r>
            <a:endParaRPr lang="en-US" sz="2000" dirty="0"/>
          </a:p>
        </p:txBody>
      </p:sp>
      <p:sp>
        <p:nvSpPr>
          <p:cNvPr id="13" name="Text 8"/>
          <p:cNvSpPr/>
          <p:nvPr/>
        </p:nvSpPr>
        <p:spPr>
          <a:xfrm>
            <a:off x="11085044" y="3311391"/>
            <a:ext cx="272153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19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Mostrar a las personas que hay detrás del negocio genera conexión emocional y humaniza la </a:t>
            </a:r>
            <a:r>
              <a:rPr lang="en-US" sz="1900" dirty="0" err="1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marca</a:t>
            </a:r>
            <a:r>
              <a:rPr lang="en-US" sz="19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.</a:t>
            </a:r>
            <a:endParaRPr lang="en-US" sz="1900" dirty="0">
              <a:latin typeface="Alexandria" panose="020B0604020202020204" charset="-78"/>
              <a:cs typeface="Alexandria" panose="020B0604020202020204" charset="-78"/>
            </a:endParaRPr>
          </a:p>
        </p:txBody>
      </p:sp>
      <p:sp>
        <p:nvSpPr>
          <p:cNvPr id="14" name="Shape 9"/>
          <p:cNvSpPr/>
          <p:nvPr/>
        </p:nvSpPr>
        <p:spPr>
          <a:xfrm>
            <a:off x="793790" y="5691356"/>
            <a:ext cx="13042821" cy="1160740"/>
          </a:xfrm>
          <a:prstGeom prst="roundRect">
            <a:avLst>
              <a:gd name="adj" fmla="val 7182"/>
            </a:avLst>
          </a:prstGeom>
          <a:solidFill>
            <a:srgbClr val="BBCDF7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2568" y="6022010"/>
            <a:ext cx="248007" cy="198358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1502681" y="5643230"/>
            <a:ext cx="1219973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2000" b="1" dirty="0">
              <a:solidFill>
                <a:srgbClr val="000000"/>
              </a:solidFill>
              <a:latin typeface="Nobile" pitchFamily="34" charset="0"/>
              <a:ea typeface="Nobile" pitchFamily="34" charset="-122"/>
              <a:cs typeface="Nobile" pitchFamily="34" charset="-120"/>
            </a:endParaRPr>
          </a:p>
          <a:p>
            <a:pPr marL="0" indent="0" algn="l">
              <a:lnSpc>
                <a:spcPts val="2500"/>
              </a:lnSpc>
              <a:buNone/>
            </a:pPr>
            <a:r>
              <a:rPr lang="en-US" sz="2000" b="1" dirty="0" err="1">
                <a:solidFill>
                  <a:srgbClr val="000000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Recuerda</a:t>
            </a:r>
            <a:r>
              <a:rPr lang="en-US" sz="2000" b="1" dirty="0">
                <a:solidFill>
                  <a:srgbClr val="000000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:</a:t>
            </a:r>
            <a:r>
              <a:rPr lang="en-US" sz="2000" dirty="0">
                <a:solidFill>
                  <a:srgbClr val="000000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 las fotos no son decoración — son evidencia. Evita imágenes oscuras, borrosas, </a:t>
            </a:r>
            <a:endParaRPr lang="en-US" sz="2000" dirty="0" smtClean="0">
              <a:solidFill>
                <a:srgbClr val="000000"/>
              </a:solidFill>
              <a:latin typeface="Alexandria" panose="020B0604020202020204" charset="-78"/>
              <a:ea typeface="Nobile" pitchFamily="34" charset="-122"/>
              <a:cs typeface="Alexandria" panose="020B0604020202020204" charset="-78"/>
            </a:endParaRPr>
          </a:p>
          <a:p>
            <a:pPr marL="0" indent="0" algn="l">
              <a:lnSpc>
                <a:spcPts val="2500"/>
              </a:lnSpc>
              <a:buNone/>
            </a:pPr>
            <a:r>
              <a:rPr lang="en-US" sz="2000" dirty="0" err="1" smtClean="0">
                <a:solidFill>
                  <a:srgbClr val="000000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antiguas</a:t>
            </a:r>
            <a:r>
              <a:rPr lang="en-US" sz="2000" dirty="0" smtClean="0">
                <a:solidFill>
                  <a:srgbClr val="000000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o que no representen la realidad del negocio.</a:t>
            </a:r>
            <a:endParaRPr lang="en-US" sz="2000" dirty="0">
              <a:latin typeface="Alexandria" panose="020B0604020202020204" charset="-78"/>
              <a:cs typeface="Alexandria" panose="020B0604020202020204" charset="-78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7748" y="1359379"/>
            <a:ext cx="898898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Caso PYME: ficha antes de optimizar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055452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Vamos a trabajar con un caso real para ilustrar el proceso de optimización completo.</a:t>
            </a:r>
            <a:endParaRPr lang="en-US" sz="2000" dirty="0">
              <a:latin typeface="Alexandria" panose="020B0604020202020204" charset="-78"/>
              <a:cs typeface="Alexandria" panose="020B0604020202020204" charset="-78"/>
            </a:endParaRPr>
          </a:p>
        </p:txBody>
      </p:sp>
      <p:sp>
        <p:nvSpPr>
          <p:cNvPr id="4" name="Shape 2"/>
          <p:cNvSpPr/>
          <p:nvPr/>
        </p:nvSpPr>
        <p:spPr>
          <a:xfrm>
            <a:off x="650915" y="3093535"/>
            <a:ext cx="6565106" cy="2617453"/>
          </a:xfrm>
          <a:prstGeom prst="roundRect">
            <a:avLst>
              <a:gd name="adj" fmla="val 4184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1234281" y="345880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El negocio</a:t>
            </a:r>
            <a:endParaRPr lang="en-US" sz="2100" dirty="0"/>
          </a:p>
        </p:txBody>
      </p:sp>
      <p:sp>
        <p:nvSpPr>
          <p:cNvPr id="6" name="Text 4"/>
          <p:cNvSpPr/>
          <p:nvPr/>
        </p:nvSpPr>
        <p:spPr>
          <a:xfrm>
            <a:off x="1202197" y="3864578"/>
            <a:ext cx="616839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700" b="1" dirty="0">
                <a:solidFill>
                  <a:srgbClr val="FFFFFF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Panadería y cafetería "La Esquina del Sabor"</a:t>
            </a:r>
            <a:endParaRPr lang="en-US" sz="1700" dirty="0">
              <a:latin typeface="Alexandria" panose="020B0604020202020204" charset="-78"/>
              <a:cs typeface="Alexandria" panose="020B0604020202020204" charset="-78"/>
            </a:endParaRPr>
          </a:p>
        </p:txBody>
      </p:sp>
      <p:sp>
        <p:nvSpPr>
          <p:cNvPr id="7" name="Text 5"/>
          <p:cNvSpPr/>
          <p:nvPr/>
        </p:nvSpPr>
        <p:spPr>
          <a:xfrm>
            <a:off x="1202197" y="4296544"/>
            <a:ext cx="529485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700" dirty="0">
                <a:solidFill>
                  <a:srgbClr val="FFFFFF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Negocio de barrio con más de 10 años de experiencia, clientela fiel y un producto de calidad reconocido en su zona.</a:t>
            </a:r>
            <a:endParaRPr lang="en-US" sz="1700" dirty="0">
              <a:latin typeface="Alexandria" panose="020B0604020202020204" charset="-78"/>
              <a:cs typeface="Alexandria" panose="020B0604020202020204" charset="-78"/>
            </a:endParaRPr>
          </a:p>
        </p:txBody>
      </p:sp>
      <p:sp>
        <p:nvSpPr>
          <p:cNvPr id="8" name="Text 6"/>
          <p:cNvSpPr/>
          <p:nvPr/>
        </p:nvSpPr>
        <p:spPr>
          <a:xfrm>
            <a:off x="7580916" y="3019180"/>
            <a:ext cx="299477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Estado inicial de la ficha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7564874" y="3463528"/>
            <a:ext cx="6279356" cy="26392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7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Categoría genérica: "Panadería"</a:t>
            </a:r>
            <a:endParaRPr lang="en-US" sz="1700" dirty="0">
              <a:latin typeface="Alexandria" panose="020B0604020202020204" charset="-78"/>
              <a:cs typeface="Alexandria" panose="020B0604020202020204" charset="-78"/>
            </a:endParaRPr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7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Horario incompleto y desactualizado</a:t>
            </a:r>
            <a:endParaRPr lang="en-US" sz="1700" dirty="0">
              <a:latin typeface="Alexandria" panose="020B0604020202020204" charset="-78"/>
              <a:cs typeface="Alexandria" panose="020B0604020202020204" charset="-78"/>
            </a:endParaRPr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7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Solo 2 fotos, mal iluminadas</a:t>
            </a:r>
            <a:endParaRPr lang="en-US" sz="1700" dirty="0">
              <a:latin typeface="Alexandria" panose="020B0604020202020204" charset="-78"/>
              <a:cs typeface="Alexandria" panose="020B0604020202020204" charset="-78"/>
            </a:endParaRPr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7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Sin descripción útil del negocio</a:t>
            </a:r>
            <a:endParaRPr lang="en-US" sz="1700" dirty="0">
              <a:latin typeface="Alexandria" panose="020B0604020202020204" charset="-78"/>
              <a:cs typeface="Alexandria" panose="020B0604020202020204" charset="-78"/>
            </a:endParaRPr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7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Sin productos ni servicios visibles</a:t>
            </a:r>
            <a:endParaRPr lang="en-US" sz="1700" dirty="0">
              <a:latin typeface="Alexandria" panose="020B0604020202020204" charset="-78"/>
              <a:cs typeface="Alexandria" panose="020B0604020202020204" charset="-78"/>
            </a:endParaRPr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7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6 reseñas sin ninguna respuesta</a:t>
            </a:r>
            <a:endParaRPr lang="en-US" sz="1700" dirty="0">
              <a:latin typeface="Alexandria" panose="020B0604020202020204" charset="-78"/>
              <a:cs typeface="Alexandria" panose="020B0604020202020204" charset="-78"/>
            </a:endParaRPr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7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Ninguna publicación en 8 meses</a:t>
            </a:r>
            <a:endParaRPr lang="en-US" sz="1700" dirty="0">
              <a:latin typeface="Alexandria" panose="020B0604020202020204" charset="-78"/>
              <a:cs typeface="Alexandria" panose="020B0604020202020204" charset="-78"/>
            </a:endParaRPr>
          </a:p>
        </p:txBody>
      </p:sp>
      <p:sp>
        <p:nvSpPr>
          <p:cNvPr id="10" name="Text 8"/>
          <p:cNvSpPr/>
          <p:nvPr/>
        </p:nvSpPr>
        <p:spPr>
          <a:xfrm>
            <a:off x="793790" y="6235022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900" b="1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Dinámica:</a:t>
            </a:r>
            <a:r>
              <a:rPr lang="en-US" sz="19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 </a:t>
            </a:r>
            <a:r>
              <a:rPr lang="en-US" sz="1900" dirty="0" err="1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analiza</a:t>
            </a:r>
            <a:r>
              <a:rPr lang="en-US" sz="19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 con tu equipo qué transmite esta ficha, qué genera desconfianza y qué le impediría convertir mejor. </a:t>
            </a:r>
          </a:p>
          <a:p>
            <a:pPr marL="0" indent="0" algn="l">
              <a:lnSpc>
                <a:spcPts val="2500"/>
              </a:lnSpc>
              <a:buNone/>
            </a:pPr>
            <a:r>
              <a:rPr lang="en-US" sz="1900" dirty="0" err="1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Nombra</a:t>
            </a:r>
            <a:r>
              <a:rPr lang="en-US" sz="19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 al menos 5 fallas concretas.</a:t>
            </a:r>
            <a:endParaRPr lang="en-US" sz="1900" dirty="0">
              <a:latin typeface="Alexandria" panose="020B0604020202020204" charset="-78"/>
              <a:cs typeface="Alexandria" panose="020B0604020202020204" charset="-78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00AE361-0AB3-471E-89E0-A8081EDA5D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748590" y="1056194"/>
            <a:ext cx="11053009" cy="633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924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7">
            <a:extLst>
              <a:ext uri="{FF2B5EF4-FFF2-40B4-BE49-F238E27FC236}">
                <a16:creationId xmlns:a16="http://schemas.microsoft.com/office/drawing/2014/main" id="{4DEA87CF-4116-4EB4-9972-5C7AD58F3014}"/>
              </a:ext>
            </a:extLst>
          </p:cNvPr>
          <p:cNvSpPr txBox="1">
            <a:spLocks/>
          </p:cNvSpPr>
          <p:nvPr/>
        </p:nvSpPr>
        <p:spPr>
          <a:xfrm>
            <a:off x="6469260" y="3448192"/>
            <a:ext cx="6583680" cy="9144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E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lexandria" panose="020B0604020202020204" charset="-78"/>
                <a:cs typeface="Alexandria" panose="020B0604020202020204" charset="-78"/>
              </a:rPr>
              <a:t>Administradora de Empresas </a:t>
            </a:r>
            <a:br>
              <a:rPr lang="es-E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lexandria" panose="020B0604020202020204" charset="-78"/>
                <a:cs typeface="Alexandria" panose="020B0604020202020204" charset="-78"/>
              </a:rPr>
            </a:br>
            <a:r>
              <a:rPr lang="es-E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lexandria" panose="020B0604020202020204" charset="-78"/>
                <a:cs typeface="Alexandria" panose="020B0604020202020204" charset="-78"/>
              </a:rPr>
              <a:t>Máster en Administración de Negocios  con énfasis en Mercadeo</a:t>
            </a:r>
            <a:br>
              <a:rPr lang="es-E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lexandria" panose="020B0604020202020204" charset="-78"/>
                <a:cs typeface="Alexandria" panose="020B0604020202020204" charset="-78"/>
              </a:rPr>
            </a:br>
            <a:r>
              <a:rPr lang="es-E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lexandria" panose="020B0604020202020204" charset="-78"/>
                <a:cs typeface="Alexandria" panose="020B0604020202020204" charset="-78"/>
              </a:rPr>
              <a:t>Lic. Relaciones Internacionales con énfasis en Comercio Internacional y Economía Internacional</a:t>
            </a:r>
            <a:br>
              <a:rPr lang="es-E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lexandria" panose="020B0604020202020204" charset="-78"/>
                <a:cs typeface="Alexandria" panose="020B0604020202020204" charset="-78"/>
              </a:rPr>
            </a:br>
            <a:r>
              <a:rPr lang="es-E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lexandria" panose="020B0604020202020204" charset="-78"/>
                <a:cs typeface="Alexandria" panose="020B0604020202020204" charset="-78"/>
              </a:rPr>
              <a:t>Líder de Proyectos Transformación Digital para Pymes , ganadora de 3 </a:t>
            </a:r>
            <a:r>
              <a:rPr lang="es-ES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lexandria" panose="020B0604020202020204" charset="-78"/>
                <a:cs typeface="Alexandria" panose="020B0604020202020204" charset="-78"/>
              </a:rPr>
              <a:t>Rallys</a:t>
            </a:r>
            <a:r>
              <a:rPr lang="es-E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lexandria" panose="020B0604020202020204" charset="-78"/>
                <a:cs typeface="Alexandria" panose="020B0604020202020204" charset="-78"/>
              </a:rPr>
              <a:t> Internacionales de Pymes </a:t>
            </a:r>
            <a:br>
              <a:rPr lang="es-E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lexandria" panose="020B0604020202020204" charset="-78"/>
                <a:cs typeface="Alexandria" panose="020B0604020202020204" charset="-78"/>
              </a:rPr>
            </a:br>
            <a:r>
              <a:rPr lang="es-E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lexandria" panose="020B0604020202020204" charset="-78"/>
                <a:cs typeface="Alexandria" panose="020B0604020202020204" charset="-78"/>
              </a:rPr>
              <a:t>Mentora Latinoamericana para Pymes</a:t>
            </a:r>
            <a:endParaRPr lang="es-CR" sz="2400" dirty="0">
              <a:solidFill>
                <a:schemeClr val="tx1">
                  <a:lumMod val="50000"/>
                  <a:lumOff val="50000"/>
                </a:schemeClr>
              </a:solidFill>
              <a:latin typeface="Alexandria" panose="020B0604020202020204" charset="-78"/>
              <a:cs typeface="Alexandria" panose="020B0604020202020204" charset="-78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FA1BA7F-0745-4ED4-A50B-89BF85C5A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339" y="1733018"/>
            <a:ext cx="3410244" cy="4344748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2009960" y="6223976"/>
            <a:ext cx="3567002" cy="5693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3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lexandria" panose="020B0604020202020204" charset="-78"/>
                <a:cs typeface="Alexandria" panose="020B0604020202020204" charset="-78"/>
              </a:rPr>
              <a:t>Yolanda Esquivel</a:t>
            </a:r>
            <a:endParaRPr lang="en-US" sz="3100" dirty="0">
              <a:solidFill>
                <a:schemeClr val="tx1">
                  <a:lumMod val="50000"/>
                  <a:lumOff val="50000"/>
                </a:schemeClr>
              </a:solidFill>
              <a:latin typeface="Alexandria" panose="020B0604020202020204" charset="-78"/>
              <a:cs typeface="Alexandria" panose="020B0604020202020204" charset="-78"/>
            </a:endParaRPr>
          </a:p>
        </p:txBody>
      </p:sp>
      <p:sp>
        <p:nvSpPr>
          <p:cNvPr id="10" name="Shape 3"/>
          <p:cNvSpPr/>
          <p:nvPr/>
        </p:nvSpPr>
        <p:spPr>
          <a:xfrm>
            <a:off x="6404426" y="2596359"/>
            <a:ext cx="87313" cy="87313"/>
          </a:xfrm>
          <a:prstGeom prst="roundRect">
            <a:avLst>
              <a:gd name="adj" fmla="val 16366657"/>
            </a:avLst>
          </a:prstGeom>
          <a:solidFill>
            <a:schemeClr val="bg2">
              <a:lumMod val="50000"/>
            </a:schemeClr>
          </a:solidFill>
          <a:ln/>
        </p:spPr>
        <p:txBody>
          <a:bodyPr/>
          <a:lstStyle/>
          <a:p>
            <a:r>
              <a:rPr lang="es-ES" dirty="0" smtClean="0"/>
              <a:t>             </a:t>
            </a:r>
            <a:endParaRPr lang="en-US" dirty="0"/>
          </a:p>
        </p:txBody>
      </p:sp>
      <p:sp>
        <p:nvSpPr>
          <p:cNvPr id="13" name="Shape 3"/>
          <p:cNvSpPr/>
          <p:nvPr/>
        </p:nvSpPr>
        <p:spPr>
          <a:xfrm>
            <a:off x="6404425" y="2231628"/>
            <a:ext cx="87313" cy="87313"/>
          </a:xfrm>
          <a:prstGeom prst="roundRect">
            <a:avLst>
              <a:gd name="adj" fmla="val 16366657"/>
            </a:avLst>
          </a:prstGeom>
          <a:solidFill>
            <a:schemeClr val="bg2">
              <a:lumMod val="50000"/>
            </a:schemeClr>
          </a:solidFill>
          <a:ln/>
        </p:spPr>
        <p:txBody>
          <a:bodyPr/>
          <a:lstStyle/>
          <a:p>
            <a:r>
              <a:rPr lang="es-ES" dirty="0" smtClean="0"/>
              <a:t>             </a:t>
            </a:r>
            <a:endParaRPr lang="en-US" dirty="0"/>
          </a:p>
        </p:txBody>
      </p:sp>
      <p:sp>
        <p:nvSpPr>
          <p:cNvPr id="14" name="Shape 3"/>
          <p:cNvSpPr/>
          <p:nvPr/>
        </p:nvSpPr>
        <p:spPr>
          <a:xfrm>
            <a:off x="6404426" y="3319378"/>
            <a:ext cx="87313" cy="87313"/>
          </a:xfrm>
          <a:prstGeom prst="roundRect">
            <a:avLst>
              <a:gd name="adj" fmla="val 16366657"/>
            </a:avLst>
          </a:prstGeom>
          <a:solidFill>
            <a:schemeClr val="bg2">
              <a:lumMod val="50000"/>
            </a:schemeClr>
          </a:solidFill>
          <a:ln/>
        </p:spPr>
        <p:txBody>
          <a:bodyPr/>
          <a:lstStyle/>
          <a:p>
            <a:r>
              <a:rPr lang="es-ES" dirty="0" smtClean="0"/>
              <a:t>             </a:t>
            </a:r>
            <a:endParaRPr lang="en-US" dirty="0"/>
          </a:p>
        </p:txBody>
      </p:sp>
      <p:sp>
        <p:nvSpPr>
          <p:cNvPr id="15" name="Shape 3"/>
          <p:cNvSpPr/>
          <p:nvPr/>
        </p:nvSpPr>
        <p:spPr>
          <a:xfrm>
            <a:off x="6404426" y="4414600"/>
            <a:ext cx="87313" cy="87313"/>
          </a:xfrm>
          <a:prstGeom prst="roundRect">
            <a:avLst>
              <a:gd name="adj" fmla="val 16366657"/>
            </a:avLst>
          </a:prstGeom>
          <a:solidFill>
            <a:schemeClr val="bg2">
              <a:lumMod val="50000"/>
            </a:schemeClr>
          </a:solidFill>
          <a:ln/>
        </p:spPr>
        <p:txBody>
          <a:bodyPr/>
          <a:lstStyle/>
          <a:p>
            <a:r>
              <a:rPr lang="es-ES" dirty="0" smtClean="0"/>
              <a:t>             </a:t>
            </a:r>
            <a:endParaRPr lang="en-US" dirty="0"/>
          </a:p>
        </p:txBody>
      </p:sp>
      <p:sp>
        <p:nvSpPr>
          <p:cNvPr id="16" name="Shape 3"/>
          <p:cNvSpPr/>
          <p:nvPr/>
        </p:nvSpPr>
        <p:spPr>
          <a:xfrm>
            <a:off x="6404426" y="5509822"/>
            <a:ext cx="87313" cy="87313"/>
          </a:xfrm>
          <a:prstGeom prst="roundRect">
            <a:avLst>
              <a:gd name="adj" fmla="val 16366657"/>
            </a:avLst>
          </a:prstGeom>
          <a:solidFill>
            <a:schemeClr val="bg2">
              <a:lumMod val="50000"/>
            </a:schemeClr>
          </a:solidFill>
          <a:ln/>
        </p:spPr>
        <p:txBody>
          <a:bodyPr/>
          <a:lstStyle/>
          <a:p>
            <a:r>
              <a:rPr lang="es-ES" dirty="0" smtClean="0"/>
              <a:t>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32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934354" y="756986"/>
            <a:ext cx="8761571" cy="5675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Transformación de la ficha paso a paso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26519" y="1448433"/>
            <a:ext cx="13177361" cy="2783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Vamos a corregir en tiempo real cada elemento de la ficha de "La Esquina del Sabor" </a:t>
            </a:r>
            <a:endParaRPr lang="en-US" sz="2000" dirty="0" smtClean="0">
              <a:solidFill>
                <a:srgbClr val="404155"/>
              </a:solidFill>
              <a:latin typeface="Alexandria" panose="020B0604020202020204" charset="-78"/>
              <a:ea typeface="Nobile" pitchFamily="34" charset="-122"/>
              <a:cs typeface="Alexandria" panose="020B0604020202020204" charset="-78"/>
            </a:endParaRPr>
          </a:p>
          <a:p>
            <a:pPr marL="0" indent="0" algn="ctr">
              <a:lnSpc>
                <a:spcPts val="2150"/>
              </a:lnSpc>
              <a:buNone/>
            </a:pPr>
            <a:r>
              <a:rPr lang="en-US" sz="2000" dirty="0" smtClean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para </a:t>
            </a:r>
            <a:r>
              <a:rPr lang="en-US" sz="20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ver el </a:t>
            </a:r>
            <a:r>
              <a:rPr lang="en-US" sz="2000" dirty="0" err="1" smtClean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impacto</a:t>
            </a:r>
            <a:r>
              <a:rPr lang="en-US" sz="20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 </a:t>
            </a:r>
            <a:r>
              <a:rPr lang="en-US" sz="2000" dirty="0" err="1" smtClean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concreto</a:t>
            </a:r>
            <a:r>
              <a:rPr lang="en-US" sz="2000" dirty="0" smtClean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 </a:t>
            </a:r>
            <a:r>
              <a:rPr lang="en-US" sz="20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de una optimización bien ejecutada.</a:t>
            </a:r>
            <a:endParaRPr lang="en-US" sz="2000" dirty="0">
              <a:latin typeface="Alexandria" panose="020B0604020202020204" charset="-78"/>
              <a:cs typeface="Alexandria" panose="020B0604020202020204" charset="-78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1464" y="1993940"/>
            <a:ext cx="10247352" cy="4689872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24907" y="3180917"/>
            <a:ext cx="658857" cy="658857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0037906" y="5570114"/>
            <a:ext cx="1923862" cy="3706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3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Publicar</a:t>
            </a:r>
            <a:endParaRPr lang="en-US" sz="23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12873" y="3182152"/>
            <a:ext cx="658857" cy="658857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613313" y="5570114"/>
            <a:ext cx="1923862" cy="3706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3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Fotos</a:t>
            </a:r>
            <a:endParaRPr lang="en-US" sz="2300" dirty="0"/>
          </a:p>
        </p:txBody>
      </p:sp>
      <p:pic>
        <p:nvPicPr>
          <p:cNvPr id="9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01456" y="3182152"/>
            <a:ext cx="658857" cy="658857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5201896" y="5570114"/>
            <a:ext cx="1923862" cy="3706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3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Descripción</a:t>
            </a:r>
            <a:endParaRPr lang="en-US" sz="2300" dirty="0"/>
          </a:p>
        </p:txBody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76863" y="3182152"/>
            <a:ext cx="658857" cy="658857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2737772" y="5570114"/>
            <a:ext cx="1923862" cy="3706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3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Corrección</a:t>
            </a:r>
            <a:endParaRPr lang="en-US" sz="2300" dirty="0"/>
          </a:p>
        </p:txBody>
      </p:sp>
      <p:sp>
        <p:nvSpPr>
          <p:cNvPr id="13" name="Shape 6"/>
          <p:cNvSpPr/>
          <p:nvPr/>
        </p:nvSpPr>
        <p:spPr>
          <a:xfrm>
            <a:off x="726519" y="6683812"/>
            <a:ext cx="13177361" cy="917138"/>
          </a:xfrm>
          <a:prstGeom prst="roundRect">
            <a:avLst>
              <a:gd name="adj" fmla="val 10448"/>
            </a:avLst>
          </a:prstGeom>
          <a:solidFill>
            <a:srgbClr val="BBCDF7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2468" y="6929100"/>
            <a:ext cx="227052" cy="181570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380880" y="6870126"/>
            <a:ext cx="12405598" cy="2783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Mensaje clave:</a:t>
            </a:r>
            <a:r>
              <a:rPr lang="en-US" sz="2000" dirty="0">
                <a:solidFill>
                  <a:srgbClr val="000000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 no estamos rellenando campos. Estamos mejorando la percepción del negocio y </a:t>
            </a:r>
          </a:p>
          <a:p>
            <a:pPr marL="0" indent="0" algn="l">
              <a:lnSpc>
                <a:spcPts val="2150"/>
              </a:lnSpc>
              <a:buNone/>
            </a:pPr>
            <a:r>
              <a:rPr lang="en-US" sz="2000" dirty="0" err="1">
                <a:solidFill>
                  <a:srgbClr val="000000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su</a:t>
            </a:r>
            <a:r>
              <a:rPr lang="en-US" sz="2000" dirty="0">
                <a:solidFill>
                  <a:srgbClr val="000000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 capacidad de atraer clientes locales</a:t>
            </a:r>
            <a:r>
              <a:rPr lang="en-US" sz="1400" dirty="0">
                <a:solidFill>
                  <a:srgbClr val="000000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.</a:t>
            </a:r>
            <a:endParaRPr lang="en-US" sz="1400" dirty="0">
              <a:latin typeface="Alexandria" panose="020B0604020202020204" charset="-78"/>
              <a:cs typeface="Alexandria" panose="020B0604020202020204" charset="-78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5F6EA9E-721B-484A-B76F-B4B86360F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262" y="492187"/>
            <a:ext cx="10748211" cy="718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964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857196" y="1600282"/>
            <a:ext cx="1091600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Así cambia una ficha cuando se trabaja bien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481415"/>
            <a:ext cx="13042821" cy="3101102"/>
          </a:xfrm>
          <a:prstGeom prst="roundRect">
            <a:avLst>
              <a:gd name="adj" fmla="val 2688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801410" y="2489035"/>
            <a:ext cx="6513790" cy="3085862"/>
          </a:xfrm>
          <a:prstGeom prst="roundRect">
            <a:avLst>
              <a:gd name="adj" fmla="val 2701"/>
            </a:avLst>
          </a:prstGeom>
          <a:solidFill>
            <a:srgbClr val="D2DDF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1112062" y="2944065"/>
            <a:ext cx="2731889" cy="317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❌</a:t>
            </a:r>
            <a:r>
              <a:rPr lang="en-US" sz="24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 Antes de optimizar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1112062" y="3380905"/>
            <a:ext cx="6117074" cy="22523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Perfil pasivo y descuidado</a:t>
            </a:r>
            <a:endParaRPr lang="en-US" sz="2000" dirty="0">
              <a:latin typeface="Alexandria" panose="020B0604020202020204" charset="-78"/>
              <a:cs typeface="Alexandria" panose="020B0604020202020204" charset="-78"/>
            </a:endParaRPr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Información incompleta o errónea</a:t>
            </a:r>
            <a:endParaRPr lang="en-US" sz="2000" dirty="0">
              <a:latin typeface="Alexandria" panose="020B0604020202020204" charset="-78"/>
              <a:cs typeface="Alexandria" panose="020B0604020202020204" charset="-78"/>
            </a:endParaRPr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Pocas fotos y sin descripción</a:t>
            </a:r>
            <a:endParaRPr lang="en-US" sz="2000" dirty="0">
              <a:latin typeface="Alexandria" panose="020B0604020202020204" charset="-78"/>
              <a:cs typeface="Alexandria" panose="020B0604020202020204" charset="-78"/>
            </a:endParaRPr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Reseñas ignoradas</a:t>
            </a:r>
            <a:endParaRPr lang="en-US" sz="2000" dirty="0">
              <a:latin typeface="Alexandria" panose="020B0604020202020204" charset="-78"/>
              <a:cs typeface="Alexandria" panose="020B0604020202020204" charset="-78"/>
            </a:endParaRPr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Sin actividad ni publicaciones</a:t>
            </a:r>
            <a:endParaRPr lang="en-US" sz="2000" dirty="0">
              <a:latin typeface="Alexandria" panose="020B0604020202020204" charset="-78"/>
              <a:cs typeface="Alexandria" panose="020B0604020202020204" charset="-78"/>
            </a:endParaRPr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Transmite abandono e indiferencia</a:t>
            </a:r>
            <a:endParaRPr lang="en-US" sz="2000" dirty="0">
              <a:latin typeface="Alexandria" panose="020B0604020202020204" charset="-78"/>
              <a:cs typeface="Alexandria" panose="020B0604020202020204" charset="-78"/>
            </a:endParaRPr>
          </a:p>
        </p:txBody>
      </p:sp>
      <p:sp>
        <p:nvSpPr>
          <p:cNvPr id="7" name="Shape 5"/>
          <p:cNvSpPr/>
          <p:nvPr/>
        </p:nvSpPr>
        <p:spPr>
          <a:xfrm>
            <a:off x="7315200" y="2489035"/>
            <a:ext cx="6513790" cy="3085862"/>
          </a:xfrm>
          <a:prstGeom prst="rect">
            <a:avLst/>
          </a:prstGeom>
          <a:solidFill>
            <a:srgbClr val="D2DDF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Shape 6"/>
          <p:cNvSpPr/>
          <p:nvPr/>
        </p:nvSpPr>
        <p:spPr>
          <a:xfrm>
            <a:off x="6849982" y="2489035"/>
            <a:ext cx="22860" cy="3085862"/>
          </a:xfrm>
          <a:prstGeom prst="roundRect">
            <a:avLst>
              <a:gd name="adj" fmla="val 364651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7513558" y="2944065"/>
            <a:ext cx="3070265" cy="317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✅</a:t>
            </a:r>
            <a:r>
              <a:rPr lang="en-US" sz="24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 Después de optimizar</a:t>
            </a:r>
            <a:endParaRPr lang="en-US" sz="2400" dirty="0"/>
          </a:p>
        </p:txBody>
      </p:sp>
      <p:sp>
        <p:nvSpPr>
          <p:cNvPr id="10" name="Text 8"/>
          <p:cNvSpPr/>
          <p:nvPr/>
        </p:nvSpPr>
        <p:spPr>
          <a:xfrm>
            <a:off x="7513558" y="3380905"/>
            <a:ext cx="6117074" cy="22523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Perfil activo y profesional</a:t>
            </a:r>
            <a:endParaRPr lang="en-US" sz="2000" dirty="0">
              <a:latin typeface="Alexandria" panose="020B0604020202020204" charset="-78"/>
              <a:cs typeface="Alexandria" panose="020B0604020202020204" charset="-78"/>
            </a:endParaRPr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Información clara, completa y actualizada</a:t>
            </a:r>
            <a:endParaRPr lang="en-US" sz="2000" dirty="0">
              <a:latin typeface="Alexandria" panose="020B0604020202020204" charset="-78"/>
              <a:cs typeface="Alexandria" panose="020B0604020202020204" charset="-78"/>
            </a:endParaRPr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Fotos atractivas y descripción convincente</a:t>
            </a:r>
            <a:endParaRPr lang="en-US" sz="2000" dirty="0">
              <a:latin typeface="Alexandria" panose="020B0604020202020204" charset="-78"/>
              <a:cs typeface="Alexandria" panose="020B0604020202020204" charset="-78"/>
            </a:endParaRPr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Reseñas gestionadas con inteligencia</a:t>
            </a:r>
            <a:endParaRPr lang="en-US" sz="2000" dirty="0">
              <a:latin typeface="Alexandria" panose="020B0604020202020204" charset="-78"/>
              <a:cs typeface="Alexandria" panose="020B0604020202020204" charset="-78"/>
            </a:endParaRPr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Publicaciones regulares y relevantes</a:t>
            </a:r>
            <a:endParaRPr lang="en-US" sz="2000" dirty="0">
              <a:latin typeface="Alexandria" panose="020B0604020202020204" charset="-78"/>
              <a:cs typeface="Alexandria" panose="020B0604020202020204" charset="-78"/>
            </a:endParaRPr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Transmite confianza y diferenciación</a:t>
            </a:r>
            <a:endParaRPr lang="en-US" sz="2000" dirty="0">
              <a:latin typeface="Alexandria" panose="020B0604020202020204" charset="-78"/>
              <a:cs typeface="Alexandria" panose="020B0604020202020204" charset="-78"/>
            </a:endParaRPr>
          </a:p>
        </p:txBody>
      </p:sp>
      <p:sp>
        <p:nvSpPr>
          <p:cNvPr id="11" name="Text 9"/>
          <p:cNvSpPr/>
          <p:nvPr/>
        </p:nvSpPr>
        <p:spPr>
          <a:xfrm>
            <a:off x="1002336" y="5837843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El cambio no requiere inversión publicitaria. Solo requiere </a:t>
            </a:r>
            <a:r>
              <a:rPr lang="en-US" sz="2000" b="1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atención, </a:t>
            </a:r>
            <a:endParaRPr lang="en-US" sz="2000" b="1" dirty="0" smtClean="0">
              <a:solidFill>
                <a:srgbClr val="404155"/>
              </a:solidFill>
              <a:latin typeface="Alexandria" panose="020B0604020202020204" charset="-78"/>
              <a:ea typeface="Nobile" pitchFamily="34" charset="-122"/>
              <a:cs typeface="Alexandria" panose="020B0604020202020204" charset="-78"/>
            </a:endParaRPr>
          </a:p>
          <a:p>
            <a:pPr marL="0" indent="0" algn="l">
              <a:lnSpc>
                <a:spcPts val="2500"/>
              </a:lnSpc>
              <a:buNone/>
            </a:pPr>
            <a:r>
              <a:rPr lang="en-US" sz="2000" b="1" dirty="0" err="1" smtClean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constancia</a:t>
            </a:r>
            <a:r>
              <a:rPr lang="en-US" sz="2000" b="1" dirty="0" smtClean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 </a:t>
            </a:r>
            <a:r>
              <a:rPr lang="en-US" sz="2000" b="1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y conocimiento del proceso</a:t>
            </a:r>
            <a:r>
              <a:rPr lang="en-US" sz="20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.</a:t>
            </a:r>
            <a:endParaRPr lang="en-US" sz="2000" dirty="0">
              <a:latin typeface="Alexandria" panose="020B0604020202020204" charset="-78"/>
              <a:cs typeface="Alexandria" panose="020B0604020202020204" charset="-78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112CF40-887E-4F59-AB4E-15B04303D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185" y="2257605"/>
            <a:ext cx="5614903" cy="368230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748" y="160420"/>
            <a:ext cx="5358063" cy="803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9909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5333" y="735211"/>
            <a:ext cx="7633335" cy="1180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7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Activar el perfil con una actualización real</a:t>
            </a:r>
            <a:endParaRPr lang="en-US" sz="3700" dirty="0"/>
          </a:p>
        </p:txBody>
      </p:sp>
      <p:sp>
        <p:nvSpPr>
          <p:cNvPr id="4" name="Text 1"/>
          <p:cNvSpPr/>
          <p:nvPr/>
        </p:nvSpPr>
        <p:spPr>
          <a:xfrm>
            <a:off x="778193" y="1891607"/>
            <a:ext cx="7633335" cy="8843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3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Las publicaciones en Google Mi Negocio muestran que el negocio está activo, que hay novedades y que merece la pena visitarlo ahora. Son una señal de vida que Google y los clientes valoran.</a:t>
            </a:r>
            <a:endParaRPr lang="en-US" sz="2000" dirty="0">
              <a:latin typeface="Alexandria" panose="020B0604020202020204" charset="-78"/>
              <a:cs typeface="Alexandria" panose="020B0604020202020204" charset="-78"/>
            </a:endParaRPr>
          </a:p>
        </p:txBody>
      </p:sp>
      <p:sp>
        <p:nvSpPr>
          <p:cNvPr id="5" name="Shape 2"/>
          <p:cNvSpPr/>
          <p:nvPr/>
        </p:nvSpPr>
        <p:spPr>
          <a:xfrm>
            <a:off x="755333" y="3335648"/>
            <a:ext cx="2424589" cy="1718429"/>
          </a:xfrm>
          <a:prstGeom prst="roundRect">
            <a:avLst>
              <a:gd name="adj" fmla="val 4616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967026" y="3483173"/>
            <a:ext cx="2001203" cy="5976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💡</a:t>
            </a:r>
            <a:r>
              <a:rPr lang="en-US" sz="18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 </a:t>
            </a:r>
            <a:r>
              <a:rPr lang="en-US" sz="2000" b="1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Nuevo producto</a:t>
            </a:r>
            <a:endParaRPr lang="en-US" sz="2000" b="1" dirty="0"/>
          </a:p>
        </p:txBody>
      </p:sp>
      <p:sp>
        <p:nvSpPr>
          <p:cNvPr id="7" name="Text 4"/>
          <p:cNvSpPr/>
          <p:nvPr/>
        </p:nvSpPr>
        <p:spPr>
          <a:xfrm>
            <a:off x="1038582" y="4113370"/>
            <a:ext cx="2001203" cy="5895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Presenta una novedad del </a:t>
            </a:r>
            <a:r>
              <a:rPr lang="en-US" dirty="0" err="1" smtClean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catálogo</a:t>
            </a:r>
            <a:r>
              <a:rPr lang="en-US" dirty="0" smtClean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.</a:t>
            </a:r>
            <a:endParaRPr lang="en-US" dirty="0">
              <a:latin typeface="Alexandria" panose="020B0604020202020204" charset="-78"/>
              <a:cs typeface="Alexandria" panose="020B0604020202020204" charset="-78"/>
            </a:endParaRPr>
          </a:p>
        </p:txBody>
      </p:sp>
      <p:sp>
        <p:nvSpPr>
          <p:cNvPr id="8" name="Shape 5"/>
          <p:cNvSpPr/>
          <p:nvPr/>
        </p:nvSpPr>
        <p:spPr>
          <a:xfrm>
            <a:off x="3359587" y="3335648"/>
            <a:ext cx="2424708" cy="1718429"/>
          </a:xfrm>
          <a:prstGeom prst="roundRect">
            <a:avLst>
              <a:gd name="adj" fmla="val 4616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3571280" y="3483173"/>
            <a:ext cx="2001322" cy="3026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🏷️</a:t>
            </a:r>
            <a:r>
              <a:rPr lang="en-US" sz="2000" b="1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 Promoción</a:t>
            </a:r>
            <a:endParaRPr lang="en-US" sz="2000" b="1" dirty="0"/>
          </a:p>
        </p:txBody>
      </p:sp>
      <p:sp>
        <p:nvSpPr>
          <p:cNvPr id="10" name="Text 7"/>
          <p:cNvSpPr/>
          <p:nvPr/>
        </p:nvSpPr>
        <p:spPr>
          <a:xfrm>
            <a:off x="3594199" y="3786068"/>
            <a:ext cx="2001322" cy="5895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300"/>
              </a:lnSpc>
              <a:buNone/>
            </a:pPr>
            <a:r>
              <a:rPr lang="en-US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Comunica una oferta o </a:t>
            </a:r>
            <a:r>
              <a:rPr lang="en-US" dirty="0" err="1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descuento</a:t>
            </a:r>
            <a:r>
              <a:rPr lang="en-US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 </a:t>
            </a:r>
            <a:r>
              <a:rPr lang="en-US" dirty="0" err="1" smtClean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vigente</a:t>
            </a:r>
            <a:r>
              <a:rPr lang="en-US" dirty="0" smtClean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.</a:t>
            </a:r>
            <a:endParaRPr lang="en-US" dirty="0">
              <a:latin typeface="Alexandria" panose="020B0604020202020204" charset="-78"/>
              <a:cs typeface="Alexandria" panose="020B0604020202020204" charset="-78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5963960" y="3335648"/>
            <a:ext cx="2424589" cy="1718429"/>
          </a:xfrm>
          <a:prstGeom prst="roundRect">
            <a:avLst>
              <a:gd name="adj" fmla="val 4616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6175653" y="3483173"/>
            <a:ext cx="2001203" cy="3026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📅</a:t>
            </a:r>
            <a:r>
              <a:rPr lang="en-US" sz="18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 </a:t>
            </a:r>
            <a:r>
              <a:rPr lang="en-US" sz="2000" b="1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Evento</a:t>
            </a:r>
            <a:endParaRPr lang="en-US" sz="2000" b="1" dirty="0"/>
          </a:p>
        </p:txBody>
      </p:sp>
      <p:sp>
        <p:nvSpPr>
          <p:cNvPr id="13" name="Text 10"/>
          <p:cNvSpPr/>
          <p:nvPr/>
        </p:nvSpPr>
        <p:spPr>
          <a:xfrm>
            <a:off x="6175653" y="3797330"/>
            <a:ext cx="2001203" cy="8843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300"/>
              </a:lnSpc>
              <a:buNone/>
            </a:pPr>
            <a:r>
              <a:rPr lang="en-US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Anuncia una actividad especial o </a:t>
            </a:r>
            <a:r>
              <a:rPr lang="en-US" dirty="0" err="1" smtClean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temporada</a:t>
            </a:r>
            <a:r>
              <a:rPr lang="en-US" dirty="0" smtClean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.</a:t>
            </a:r>
            <a:endParaRPr lang="en-US" dirty="0">
              <a:latin typeface="Alexandria" panose="020B0604020202020204" charset="-78"/>
              <a:cs typeface="Alexandria" panose="020B0604020202020204" charset="-78"/>
            </a:endParaRPr>
          </a:p>
        </p:txBody>
      </p:sp>
      <p:sp>
        <p:nvSpPr>
          <p:cNvPr id="14" name="Shape 11"/>
          <p:cNvSpPr/>
          <p:nvPr/>
        </p:nvSpPr>
        <p:spPr>
          <a:xfrm>
            <a:off x="755333" y="5169575"/>
            <a:ext cx="7633216" cy="1128593"/>
          </a:xfrm>
          <a:prstGeom prst="roundRect">
            <a:avLst>
              <a:gd name="adj" fmla="val 7028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12"/>
          <p:cNvSpPr/>
          <p:nvPr/>
        </p:nvSpPr>
        <p:spPr>
          <a:xfrm>
            <a:off x="967026" y="5381268"/>
            <a:ext cx="2360652" cy="3026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🔄</a:t>
            </a:r>
            <a:r>
              <a:rPr lang="en-US" sz="20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 Actualización</a:t>
            </a:r>
            <a:endParaRPr lang="en-US" sz="2000" dirty="0"/>
          </a:p>
        </p:txBody>
      </p:sp>
      <p:sp>
        <p:nvSpPr>
          <p:cNvPr id="16" name="Text 13"/>
          <p:cNvSpPr/>
          <p:nvPr/>
        </p:nvSpPr>
        <p:spPr>
          <a:xfrm>
            <a:off x="967026" y="5791676"/>
            <a:ext cx="7209830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Informa sobre cambios en el servicio o el </a:t>
            </a:r>
            <a:r>
              <a:rPr lang="en-US" sz="2000" dirty="0" smtClean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local.</a:t>
            </a:r>
            <a:endParaRPr lang="en-US" sz="2000" dirty="0">
              <a:latin typeface="Alexandria" panose="020B0604020202020204" charset="-78"/>
              <a:cs typeface="Alexandria" panose="020B0604020202020204" charset="-78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1038582" y="6702504"/>
            <a:ext cx="7350085" cy="5895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000" i="1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"Nuevo combo desayuno disponible esta semana. Visítenos y conozca nuestras opciones recién horneadas."</a:t>
            </a:r>
            <a:endParaRPr lang="en-US" sz="2000" dirty="0">
              <a:latin typeface="Alexandria" panose="020B0604020202020204" charset="-78"/>
              <a:cs typeface="Alexandria" panose="020B0604020202020204" charset="-78"/>
            </a:endParaRPr>
          </a:p>
        </p:txBody>
      </p:sp>
      <p:sp>
        <p:nvSpPr>
          <p:cNvPr id="18" name="Shape 15"/>
          <p:cNvSpPr/>
          <p:nvPr/>
        </p:nvSpPr>
        <p:spPr>
          <a:xfrm>
            <a:off x="755333" y="6500336"/>
            <a:ext cx="22860" cy="993934"/>
          </a:xfrm>
          <a:prstGeom prst="rect">
            <a:avLst/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5B23873-083F-4991-85B0-78966EECF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37" y="803982"/>
            <a:ext cx="7682133" cy="681167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2859805-8D2B-44CA-A680-7C9A9C7F4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8596" y="345679"/>
            <a:ext cx="5985742" cy="741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5332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38062"/>
            <a:ext cx="860845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Las reseñas son reputación pública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673944"/>
            <a:ext cx="292381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2000" dirty="0" smtClean="0">
                <a:solidFill>
                  <a:srgbClr val="1B1B27"/>
                </a:solidFill>
                <a:latin typeface="Alexandria" panose="020B0604020202020204" charset="-78"/>
                <a:ea typeface="Alexandria" pitchFamily="34" charset="-122"/>
                <a:cs typeface="Alexandria" panose="020B0604020202020204" charset="-78"/>
              </a:rPr>
              <a:t>¿</a:t>
            </a:r>
            <a:r>
              <a:rPr lang="en-US" sz="2000" dirty="0" err="1" smtClean="0">
                <a:solidFill>
                  <a:srgbClr val="1B1B27"/>
                </a:solidFill>
                <a:latin typeface="Alexandria" panose="020B0604020202020204" charset="-78"/>
                <a:ea typeface="Alexandria" pitchFamily="34" charset="-122"/>
                <a:cs typeface="Alexandria" panose="020B0604020202020204" charset="-78"/>
              </a:rPr>
              <a:t>Por</a:t>
            </a:r>
            <a:r>
              <a:rPr lang="en-US" sz="2000" dirty="0" smtClean="0">
                <a:solidFill>
                  <a:srgbClr val="1B1B27"/>
                </a:solidFill>
                <a:latin typeface="Alexandria" panose="020B0604020202020204" charset="-78"/>
                <a:ea typeface="Alexandria" pitchFamily="34" charset="-122"/>
                <a:cs typeface="Alexandria" panose="020B0604020202020204" charset="-78"/>
              </a:rPr>
              <a:t> </a:t>
            </a:r>
            <a:r>
              <a:rPr lang="en-US" sz="2000" dirty="0">
                <a:solidFill>
                  <a:srgbClr val="1B1B27"/>
                </a:solidFill>
                <a:latin typeface="Alexandria" panose="020B0604020202020204" charset="-78"/>
                <a:ea typeface="Alexandria" pitchFamily="34" charset="-122"/>
                <a:cs typeface="Alexandria" panose="020B0604020202020204" charset="-78"/>
              </a:rPr>
              <a:t>qué </a:t>
            </a:r>
            <a:r>
              <a:rPr lang="en-US" sz="2000" dirty="0" err="1">
                <a:solidFill>
                  <a:srgbClr val="1B1B27"/>
                </a:solidFill>
                <a:latin typeface="Alexandria" panose="020B0604020202020204" charset="-78"/>
                <a:ea typeface="Alexandria" pitchFamily="34" charset="-122"/>
                <a:cs typeface="Alexandria" panose="020B0604020202020204" charset="-78"/>
              </a:rPr>
              <a:t>importan</a:t>
            </a:r>
            <a:r>
              <a:rPr lang="en-US" sz="2000" dirty="0">
                <a:solidFill>
                  <a:srgbClr val="1B1B27"/>
                </a:solidFill>
                <a:latin typeface="Alexandria" panose="020B0604020202020204" charset="-78"/>
                <a:ea typeface="Alexandria" pitchFamily="34" charset="-122"/>
                <a:cs typeface="Alexandria" panose="020B0604020202020204" charset="-78"/>
              </a:rPr>
              <a:t> </a:t>
            </a:r>
            <a:r>
              <a:rPr lang="en-US" sz="2000" dirty="0" err="1" smtClean="0">
                <a:solidFill>
                  <a:srgbClr val="1B1B27"/>
                </a:solidFill>
                <a:latin typeface="Alexandria" panose="020B0604020202020204" charset="-78"/>
                <a:ea typeface="Alexandria" pitchFamily="34" charset="-122"/>
                <a:cs typeface="Alexandria" panose="020B0604020202020204" charset="-78"/>
              </a:rPr>
              <a:t>tanto</a:t>
            </a:r>
            <a:r>
              <a:rPr lang="en-US" sz="2000" dirty="0" smtClean="0">
                <a:solidFill>
                  <a:srgbClr val="1B1B27"/>
                </a:solidFill>
                <a:latin typeface="Alexandria" panose="020B0604020202020204" charset="-78"/>
                <a:ea typeface="Alexandria" pitchFamily="34" charset="-122"/>
                <a:cs typeface="Alexandria" panose="020B0604020202020204" charset="-78"/>
              </a:rPr>
              <a:t>?</a:t>
            </a:r>
            <a:endParaRPr lang="en-US" sz="2000" dirty="0">
              <a:latin typeface="Alexandria" panose="020B0604020202020204" charset="-78"/>
              <a:cs typeface="Alexandria" panose="020B0604020202020204" charset="-78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3084016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Una reseña positiva bien respondida </a:t>
            </a:r>
            <a:r>
              <a:rPr lang="en-US" sz="2000" b="1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refuerza la confianza</a:t>
            </a:r>
            <a:r>
              <a:rPr lang="en-US" sz="20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 de futuros clientes. Una reseña negativa sin respuesta </a:t>
            </a:r>
            <a:r>
              <a:rPr lang="en-US" sz="2000" b="1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genera desconfianza</a:t>
            </a:r>
            <a:r>
              <a:rPr lang="en-US" sz="20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 y da ventaja a la competencia.</a:t>
            </a:r>
            <a:endParaRPr lang="en-US" sz="2000" dirty="0">
              <a:latin typeface="Alexandria" panose="020B0604020202020204" charset="-78"/>
              <a:cs typeface="Alexandria" panose="020B0604020202020204" charset="-78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3790" y="4490135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Las reseñas no son solo una opinión de un cliente satisfecho o insatisfecho — son el argumento de venta más poderoso que tiene tu negocio.</a:t>
            </a:r>
            <a:endParaRPr lang="en-US" sz="2000" dirty="0">
              <a:latin typeface="Alexandria" panose="020B0604020202020204" charset="-78"/>
              <a:cs typeface="Alexandria" panose="020B0604020202020204" charset="-78"/>
            </a:endParaRPr>
          </a:p>
        </p:txBody>
      </p:sp>
      <p:sp>
        <p:nvSpPr>
          <p:cNvPr id="6" name="Shape 4"/>
          <p:cNvSpPr/>
          <p:nvPr/>
        </p:nvSpPr>
        <p:spPr>
          <a:xfrm>
            <a:off x="7341789" y="2555796"/>
            <a:ext cx="6565106" cy="2969300"/>
          </a:xfrm>
          <a:prstGeom prst="roundRect">
            <a:avLst>
              <a:gd name="adj" fmla="val 4813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7556189" y="2754154"/>
            <a:ext cx="450782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2000" b="1" dirty="0" smtClean="0">
                <a:solidFill>
                  <a:srgbClr val="FFFFFF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¿</a:t>
            </a:r>
            <a:r>
              <a:rPr lang="en-US" sz="2000" b="1" dirty="0" err="1" smtClean="0">
                <a:solidFill>
                  <a:srgbClr val="FFFFFF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Cómo</a:t>
            </a:r>
            <a:r>
              <a:rPr lang="en-US" sz="2000" b="1" dirty="0" smtClean="0">
                <a:solidFill>
                  <a:srgbClr val="FFFFFF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 </a:t>
            </a:r>
            <a:r>
              <a:rPr lang="en-US" sz="2000" b="1" dirty="0">
                <a:solidFill>
                  <a:srgbClr val="FFFFFF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responder una </a:t>
            </a:r>
            <a:r>
              <a:rPr lang="en-US" sz="2000" b="1" dirty="0" err="1">
                <a:solidFill>
                  <a:srgbClr val="FFFFFF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reseña</a:t>
            </a:r>
            <a:r>
              <a:rPr lang="en-US" sz="2000" b="1" dirty="0">
                <a:solidFill>
                  <a:srgbClr val="FFFFFF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positiva</a:t>
            </a:r>
            <a:r>
              <a:rPr lang="en-US" sz="2000" b="1" dirty="0" smtClean="0">
                <a:solidFill>
                  <a:srgbClr val="FFFFFF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?</a:t>
            </a:r>
            <a:endParaRPr lang="en-US" sz="2000" b="1" dirty="0"/>
          </a:p>
        </p:txBody>
      </p:sp>
      <p:sp>
        <p:nvSpPr>
          <p:cNvPr id="8" name="Text 6"/>
          <p:cNvSpPr/>
          <p:nvPr/>
        </p:nvSpPr>
        <p:spPr>
          <a:xfrm>
            <a:off x="7538382" y="3142217"/>
            <a:ext cx="616839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00"/>
              </a:lnSpc>
              <a:buNone/>
            </a:pPr>
            <a:r>
              <a:rPr lang="en-US" dirty="0">
                <a:solidFill>
                  <a:srgbClr val="FFFFFF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Agradece de forma personalizada, refuerza la experiencia vivida y abre la puerta a un próximo contacto.</a:t>
            </a:r>
            <a:endParaRPr lang="en-US" dirty="0">
              <a:latin typeface="Alexandria" panose="020B0604020202020204" charset="-78"/>
              <a:cs typeface="Alexandria" panose="020B0604020202020204" charset="-78"/>
            </a:endParaRPr>
          </a:p>
        </p:txBody>
      </p:sp>
      <p:sp>
        <p:nvSpPr>
          <p:cNvPr id="9" name="Text 7"/>
          <p:cNvSpPr/>
          <p:nvPr/>
        </p:nvSpPr>
        <p:spPr>
          <a:xfrm>
            <a:off x="7508063" y="4092385"/>
            <a:ext cx="6168390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00"/>
              </a:lnSpc>
              <a:buNone/>
            </a:pPr>
            <a:r>
              <a:rPr lang="en-US" i="1" dirty="0">
                <a:solidFill>
                  <a:srgbClr val="FFFFFF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"Muchas gracias por compartir su experiencia. Nos alegra saber que recibió una atención rápida y que quedó satisfecho con nuestro servicio. Será un gusto atenderle nuevamente."</a:t>
            </a:r>
            <a:endParaRPr lang="en-US" dirty="0">
              <a:latin typeface="Alexandria" panose="020B0604020202020204" charset="-78"/>
              <a:cs typeface="Alexandria" panose="020B0604020202020204" charset="-78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793790" y="5748338"/>
            <a:ext cx="13042821" cy="843201"/>
          </a:xfrm>
          <a:prstGeom prst="roundRect">
            <a:avLst>
              <a:gd name="adj" fmla="val 9886"/>
            </a:avLst>
          </a:prstGeom>
          <a:solidFill>
            <a:srgbClr val="BBCDF7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778" y="6068076"/>
            <a:ext cx="248007" cy="198358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1566849" y="5996226"/>
            <a:ext cx="1219973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b="1" dirty="0">
                <a:solidFill>
                  <a:srgbClr val="000000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Idea clave:</a:t>
            </a:r>
            <a:r>
              <a:rPr lang="en-US" dirty="0">
                <a:solidFill>
                  <a:srgbClr val="000000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 Responder reseñas no es un acto reactivo. Es parte de la estrategia comercial del negocio.</a:t>
            </a:r>
            <a:endParaRPr lang="en-US" dirty="0">
              <a:latin typeface="Alexandria" panose="020B0604020202020204" charset="-78"/>
              <a:cs typeface="Alexandria" panose="020B0604020202020204" charset="-78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204D616-2040-44C2-B228-E1193F1BD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3562" y="1156874"/>
            <a:ext cx="8783276" cy="591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0222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4502" y="871061"/>
            <a:ext cx="12888158" cy="6050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La crítica también puede gestionarse con inteligencia</a:t>
            </a:r>
            <a:endParaRPr lang="en-US" sz="3800" dirty="0"/>
          </a:p>
        </p:txBody>
      </p:sp>
      <p:sp>
        <p:nvSpPr>
          <p:cNvPr id="3" name="Text 1"/>
          <p:cNvSpPr/>
          <p:nvPr/>
        </p:nvSpPr>
        <p:spPr>
          <a:xfrm>
            <a:off x="774502" y="1853922"/>
            <a:ext cx="13081397" cy="6117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4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Una reseña negativa no tiene por qué dañar la reputación del negocio. Gestionada correctamente, puede convertirse en una demostración pública de profesionalidad.</a:t>
            </a:r>
            <a:endParaRPr lang="en-US" sz="2000" dirty="0">
              <a:latin typeface="Alexandria" panose="020B0604020202020204" charset="-78"/>
              <a:cs typeface="Alexandria" panose="020B0604020202020204" charset="-78"/>
            </a:endParaRPr>
          </a:p>
        </p:txBody>
      </p:sp>
      <p:sp>
        <p:nvSpPr>
          <p:cNvPr id="4" name="Text 2"/>
          <p:cNvSpPr/>
          <p:nvPr/>
        </p:nvSpPr>
        <p:spPr>
          <a:xfrm>
            <a:off x="774502" y="2678073"/>
            <a:ext cx="193596" cy="2419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anose="020B0604020202020204" charset="-78"/>
                <a:ea typeface="Alexandria Light" pitchFamily="34" charset="-122"/>
                <a:cs typeface="Alexandria" panose="020B0604020202020204" charset="-78"/>
              </a:rPr>
              <a:t>01</a:t>
            </a:r>
            <a:endParaRPr lang="en-US" sz="2000" dirty="0">
              <a:latin typeface="Alexandria" panose="020B0604020202020204" charset="-78"/>
              <a:cs typeface="Alexandria" panose="020B0604020202020204" charset="-78"/>
            </a:endParaRPr>
          </a:p>
        </p:txBody>
      </p:sp>
      <p:sp>
        <p:nvSpPr>
          <p:cNvPr id="5" name="Shape 3"/>
          <p:cNvSpPr/>
          <p:nvPr/>
        </p:nvSpPr>
        <p:spPr>
          <a:xfrm>
            <a:off x="774502" y="2984183"/>
            <a:ext cx="6446282" cy="22860"/>
          </a:xfrm>
          <a:prstGeom prst="rect">
            <a:avLst/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774502" y="3174826"/>
            <a:ext cx="2420303" cy="3025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3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Mantén la calma</a:t>
            </a:r>
            <a:endParaRPr lang="en-US" sz="2300" dirty="0"/>
          </a:p>
        </p:txBody>
      </p:sp>
      <p:sp>
        <p:nvSpPr>
          <p:cNvPr id="7" name="Text 5"/>
          <p:cNvSpPr/>
          <p:nvPr/>
        </p:nvSpPr>
        <p:spPr>
          <a:xfrm>
            <a:off x="774502" y="3542467"/>
            <a:ext cx="6446282" cy="3058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Nunca respondas con enojo ni en el </a:t>
            </a:r>
            <a:r>
              <a:rPr lang="en-US" sz="2000" dirty="0" err="1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mismo</a:t>
            </a:r>
            <a:r>
              <a:rPr lang="en-US" sz="20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 </a:t>
            </a:r>
          </a:p>
          <a:p>
            <a:pPr marL="0" indent="0" algn="l">
              <a:lnSpc>
                <a:spcPts val="2400"/>
              </a:lnSpc>
              <a:buNone/>
            </a:pPr>
            <a:r>
              <a:rPr lang="en-US" sz="2000" dirty="0" err="1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tono</a:t>
            </a:r>
            <a:r>
              <a:rPr lang="en-US" sz="20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 emocional del </a:t>
            </a:r>
            <a:r>
              <a:rPr lang="en-US" sz="2000" dirty="0" err="1" smtClean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cliente</a:t>
            </a:r>
            <a:r>
              <a:rPr lang="en-US" sz="2000" dirty="0" smtClean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.</a:t>
            </a:r>
            <a:endParaRPr lang="en-US" sz="2000" dirty="0">
              <a:latin typeface="Alexandria" panose="020B0604020202020204" charset="-78"/>
              <a:cs typeface="Alexandria" panose="020B0604020202020204" charset="-78"/>
            </a:endParaRPr>
          </a:p>
        </p:txBody>
      </p:sp>
      <p:sp>
        <p:nvSpPr>
          <p:cNvPr id="8" name="Text 6"/>
          <p:cNvSpPr/>
          <p:nvPr/>
        </p:nvSpPr>
        <p:spPr>
          <a:xfrm>
            <a:off x="7409617" y="2678073"/>
            <a:ext cx="193596" cy="2419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anose="020B0604020202020204" charset="-78"/>
                <a:ea typeface="Alexandria Light" pitchFamily="34" charset="-122"/>
                <a:cs typeface="Alexandria" panose="020B0604020202020204" charset="-78"/>
              </a:rPr>
              <a:t>02</a:t>
            </a:r>
            <a:endParaRPr lang="en-US" sz="2000" dirty="0">
              <a:latin typeface="Alexandria" panose="020B0604020202020204" charset="-78"/>
              <a:cs typeface="Alexandria" panose="020B0604020202020204" charset="-78"/>
            </a:endParaRPr>
          </a:p>
        </p:txBody>
      </p:sp>
      <p:sp>
        <p:nvSpPr>
          <p:cNvPr id="9" name="Shape 7"/>
          <p:cNvSpPr/>
          <p:nvPr/>
        </p:nvSpPr>
        <p:spPr>
          <a:xfrm>
            <a:off x="7409617" y="2984183"/>
            <a:ext cx="6446282" cy="22860"/>
          </a:xfrm>
          <a:prstGeom prst="rect">
            <a:avLst/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7409617" y="3174826"/>
            <a:ext cx="2918222" cy="3025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3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Reconoce la experiencia</a:t>
            </a:r>
            <a:endParaRPr lang="en-US" sz="2300" dirty="0"/>
          </a:p>
        </p:txBody>
      </p:sp>
      <p:sp>
        <p:nvSpPr>
          <p:cNvPr id="11" name="Text 9"/>
          <p:cNvSpPr/>
          <p:nvPr/>
        </p:nvSpPr>
        <p:spPr>
          <a:xfrm>
            <a:off x="7409617" y="3542467"/>
            <a:ext cx="6446282" cy="6117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Valida que el cliente tuvo una experiencia que no fue la esperada, sin admitir culpa </a:t>
            </a:r>
            <a:r>
              <a:rPr lang="en-US" sz="2000" dirty="0" err="1" smtClean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automáticamente</a:t>
            </a:r>
            <a:r>
              <a:rPr lang="en-US" sz="2000" dirty="0" smtClean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.</a:t>
            </a:r>
            <a:endParaRPr lang="en-US" sz="2000" dirty="0">
              <a:latin typeface="Alexandria" panose="020B0604020202020204" charset="-78"/>
              <a:cs typeface="Alexandria" panose="020B0604020202020204" charset="-78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774502" y="4552348"/>
            <a:ext cx="193596" cy="2419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anose="020B0604020202020204" charset="-78"/>
                <a:ea typeface="Alexandria Light" pitchFamily="34" charset="-122"/>
                <a:cs typeface="Alexandria" panose="020B0604020202020204" charset="-78"/>
              </a:rPr>
              <a:t>03</a:t>
            </a:r>
            <a:endParaRPr lang="en-US" sz="2000" dirty="0">
              <a:latin typeface="Alexandria" panose="020B0604020202020204" charset="-78"/>
              <a:cs typeface="Alexandria" panose="020B0604020202020204" charset="-78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774502" y="4922626"/>
            <a:ext cx="6446282" cy="22860"/>
          </a:xfrm>
          <a:prstGeom prst="rect">
            <a:avLst/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2"/>
          <p:cNvSpPr/>
          <p:nvPr/>
        </p:nvSpPr>
        <p:spPr>
          <a:xfrm>
            <a:off x="774502" y="5113270"/>
            <a:ext cx="3343156" cy="3025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3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Ofrece seguimiento privado</a:t>
            </a:r>
            <a:endParaRPr lang="en-US" sz="2300" dirty="0"/>
          </a:p>
        </p:txBody>
      </p:sp>
      <p:sp>
        <p:nvSpPr>
          <p:cNvPr id="15" name="Text 13"/>
          <p:cNvSpPr/>
          <p:nvPr/>
        </p:nvSpPr>
        <p:spPr>
          <a:xfrm>
            <a:off x="774502" y="5480910"/>
            <a:ext cx="5882972" cy="6117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4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Invita a continuar la conversación fuera del espacio público para resolver el problema con </a:t>
            </a:r>
            <a:r>
              <a:rPr lang="en-US" sz="2000" dirty="0" err="1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más</a:t>
            </a:r>
            <a:r>
              <a:rPr lang="en-US" sz="20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 </a:t>
            </a:r>
            <a:r>
              <a:rPr lang="en-US" sz="2000" dirty="0" err="1" smtClean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detalle</a:t>
            </a:r>
            <a:r>
              <a:rPr lang="en-US" sz="2000" dirty="0" smtClean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.</a:t>
            </a:r>
            <a:endParaRPr lang="en-US" sz="2000" dirty="0">
              <a:latin typeface="Alexandria" panose="020B0604020202020204" charset="-78"/>
              <a:cs typeface="Alexandria" panose="020B0604020202020204" charset="-78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7409617" y="4552348"/>
            <a:ext cx="193596" cy="2419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anose="020B0604020202020204" charset="-78"/>
                <a:ea typeface="Alexandria Light" pitchFamily="34" charset="-122"/>
                <a:cs typeface="Alexandria" panose="020B0604020202020204" charset="-78"/>
              </a:rPr>
              <a:t>04</a:t>
            </a:r>
            <a:endParaRPr lang="en-US" sz="2000" dirty="0">
              <a:latin typeface="Alexandria" panose="020B0604020202020204" charset="-78"/>
              <a:cs typeface="Alexandria" panose="020B0604020202020204" charset="-78"/>
            </a:endParaRPr>
          </a:p>
        </p:txBody>
      </p:sp>
      <p:sp>
        <p:nvSpPr>
          <p:cNvPr id="17" name="Shape 15"/>
          <p:cNvSpPr/>
          <p:nvPr/>
        </p:nvSpPr>
        <p:spPr>
          <a:xfrm>
            <a:off x="7409617" y="4922626"/>
            <a:ext cx="6446282" cy="22860"/>
          </a:xfrm>
          <a:prstGeom prst="rect">
            <a:avLst/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Text 16"/>
          <p:cNvSpPr/>
          <p:nvPr/>
        </p:nvSpPr>
        <p:spPr>
          <a:xfrm>
            <a:off x="7409617" y="5113270"/>
            <a:ext cx="2606635" cy="3025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3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Protege la reputación</a:t>
            </a:r>
            <a:endParaRPr lang="en-US" sz="2300" dirty="0"/>
          </a:p>
        </p:txBody>
      </p:sp>
      <p:sp>
        <p:nvSpPr>
          <p:cNvPr id="19" name="Text 17"/>
          <p:cNvSpPr/>
          <p:nvPr/>
        </p:nvSpPr>
        <p:spPr>
          <a:xfrm>
            <a:off x="7409617" y="5480910"/>
            <a:ext cx="6446282" cy="6117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Evita el conflicto público, no culpes al cliente y cierra con un mensaje positivo y </a:t>
            </a:r>
            <a:r>
              <a:rPr lang="en-US" sz="2000" dirty="0" err="1" smtClean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abierto</a:t>
            </a:r>
            <a:r>
              <a:rPr lang="en-US" sz="2000" dirty="0" smtClean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.</a:t>
            </a:r>
            <a:endParaRPr lang="en-US" sz="2000" dirty="0">
              <a:latin typeface="Alexandria" panose="020B0604020202020204" charset="-78"/>
              <a:cs typeface="Alexandria" panose="020B0604020202020204" charset="-78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1064895" y="6790941"/>
            <a:ext cx="12791003" cy="6117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400"/>
              </a:lnSpc>
              <a:buNone/>
            </a:pPr>
            <a:r>
              <a:rPr lang="en-US" sz="1500" i="1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"</a:t>
            </a:r>
            <a:r>
              <a:rPr lang="en-US" sz="2000" i="1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Lamentamos que su experiencia no haya sido la esperada. Agradecemos su comentario y nos gustaría revisar su caso con más detalle. Puede escribirnos por [canal] para darle seguimiento."</a:t>
            </a:r>
            <a:endParaRPr lang="en-US" sz="2000" dirty="0">
              <a:latin typeface="Alexandria" panose="020B0604020202020204" charset="-78"/>
              <a:cs typeface="Alexandria" panose="020B0604020202020204" charset="-78"/>
            </a:endParaRPr>
          </a:p>
        </p:txBody>
      </p:sp>
      <p:sp>
        <p:nvSpPr>
          <p:cNvPr id="21" name="Shape 19"/>
          <p:cNvSpPr/>
          <p:nvPr/>
        </p:nvSpPr>
        <p:spPr>
          <a:xfrm>
            <a:off x="774502" y="6578534"/>
            <a:ext cx="22860" cy="1036558"/>
          </a:xfrm>
          <a:prstGeom prst="rect">
            <a:avLst/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5486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00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89" y="1815703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Google Mi Negocio para PYMES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88" y="3330365"/>
            <a:ext cx="7556421" cy="11774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00"/>
              </a:lnSpc>
              <a:buNone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Cómo convertir tu ficha de empresa en tu mejor herramienta de captación local — sin necesidad de gran presupuesto publicitario.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Alexandria" panose="020B0604020202020204" charset="-78"/>
              <a:cs typeface="Alexandria" panose="020B0604020202020204" charset="-78"/>
            </a:endParaRPr>
          </a:p>
        </p:txBody>
      </p:sp>
      <p:sp>
        <p:nvSpPr>
          <p:cNvPr id="5" name="Shape 2"/>
          <p:cNvSpPr/>
          <p:nvPr/>
        </p:nvSpPr>
        <p:spPr>
          <a:xfrm>
            <a:off x="793790" y="5126235"/>
            <a:ext cx="2879852" cy="536627"/>
          </a:xfrm>
          <a:prstGeom prst="roundRect">
            <a:avLst>
              <a:gd name="adj" fmla="val 17872"/>
            </a:avLst>
          </a:prstGeom>
          <a:solidFill>
            <a:srgbClr val="D2DDF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912852" y="5254572"/>
            <a:ext cx="2295287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400" dirty="0"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GUÍA PRÁCTICA PARA </a:t>
            </a:r>
            <a:r>
              <a:rPr lang="en-US" sz="1400" dirty="0" smtClean="0"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PYMES</a:t>
            </a:r>
            <a:endParaRPr lang="en-US" sz="1400" dirty="0">
              <a:latin typeface="Alexandria" panose="020B0604020202020204" charset="-78"/>
              <a:cs typeface="Alexandria" panose="020B060402020202020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2992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05882" y="1404938"/>
            <a:ext cx="7539037" cy="4839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30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Errores que dañan la reputación digital</a:t>
            </a:r>
            <a:endParaRPr lang="en-US" sz="3000" dirty="0"/>
          </a:p>
        </p:txBody>
      </p:sp>
      <p:sp>
        <p:nvSpPr>
          <p:cNvPr id="4" name="Shape 1"/>
          <p:cNvSpPr/>
          <p:nvPr/>
        </p:nvSpPr>
        <p:spPr>
          <a:xfrm>
            <a:off x="6105882" y="2070140"/>
            <a:ext cx="7905036" cy="867370"/>
          </a:xfrm>
          <a:prstGeom prst="roundRect">
            <a:avLst>
              <a:gd name="adj" fmla="val 7500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6268283" y="2232541"/>
            <a:ext cx="2108478" cy="2495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🚫</a:t>
            </a:r>
            <a:r>
              <a:rPr lang="en-US" sz="15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 </a:t>
            </a:r>
            <a:r>
              <a:rPr lang="en-US" sz="20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Discutir en público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6268283" y="2490437"/>
            <a:ext cx="7580233" cy="2205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dirty="0" err="1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intercambio</a:t>
            </a:r>
            <a:r>
              <a:rPr lang="en-US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 de reproches frente a futuros </a:t>
            </a:r>
            <a:r>
              <a:rPr lang="en-US" dirty="0" err="1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clientes</a:t>
            </a:r>
            <a:r>
              <a:rPr lang="en-US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 </a:t>
            </a:r>
            <a:r>
              <a:rPr lang="en-US" dirty="0" err="1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destruye</a:t>
            </a:r>
            <a:endParaRPr lang="en-US" dirty="0">
              <a:solidFill>
                <a:srgbClr val="404155"/>
              </a:solidFill>
              <a:latin typeface="Alexandria" panose="020B0604020202020204" charset="-78"/>
              <a:ea typeface="Nobile" pitchFamily="34" charset="-122"/>
              <a:cs typeface="Alexandria" panose="020B0604020202020204" charset="-78"/>
            </a:endParaRPr>
          </a:p>
          <a:p>
            <a:pPr marL="0" indent="0" algn="l">
              <a:lnSpc>
                <a:spcPts val="1700"/>
              </a:lnSpc>
              <a:buNone/>
            </a:pPr>
            <a:r>
              <a:rPr lang="en-US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 la imagen del </a:t>
            </a:r>
            <a:r>
              <a:rPr lang="en-US" dirty="0" err="1" smtClean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negocio</a:t>
            </a:r>
            <a:r>
              <a:rPr lang="en-US" dirty="0" smtClean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.</a:t>
            </a:r>
            <a:endParaRPr lang="en-US" dirty="0">
              <a:latin typeface="Alexandria" panose="020B0604020202020204" charset="-78"/>
              <a:cs typeface="Alexandria" panose="020B0604020202020204" charset="-78"/>
            </a:endParaRPr>
          </a:p>
        </p:txBody>
      </p:sp>
      <p:sp>
        <p:nvSpPr>
          <p:cNvPr id="7" name="Shape 4"/>
          <p:cNvSpPr/>
          <p:nvPr/>
        </p:nvSpPr>
        <p:spPr>
          <a:xfrm>
            <a:off x="6105882" y="3058358"/>
            <a:ext cx="7905036" cy="867370"/>
          </a:xfrm>
          <a:prstGeom prst="roundRect">
            <a:avLst>
              <a:gd name="adj" fmla="val 7500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6268283" y="3157418"/>
            <a:ext cx="2115979" cy="2495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🚫</a:t>
            </a:r>
            <a:r>
              <a:rPr lang="en-US" sz="15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 </a:t>
            </a:r>
            <a:r>
              <a:rPr lang="en-US" sz="20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Respuesta copiada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6260663" y="3406088"/>
            <a:ext cx="7580233" cy="2205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Usar la misma plantilla para todas las </a:t>
            </a:r>
            <a:r>
              <a:rPr lang="en-US" dirty="0" err="1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reseñas</a:t>
            </a:r>
            <a:r>
              <a:rPr lang="en-US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 </a:t>
            </a:r>
            <a:r>
              <a:rPr lang="en-US" dirty="0" err="1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proyecta</a:t>
            </a:r>
            <a:endParaRPr lang="en-US" dirty="0">
              <a:solidFill>
                <a:srgbClr val="404155"/>
              </a:solidFill>
              <a:latin typeface="Alexandria" panose="020B0604020202020204" charset="-78"/>
              <a:ea typeface="Nobile" pitchFamily="34" charset="-122"/>
              <a:cs typeface="Alexandria" panose="020B0604020202020204" charset="-78"/>
            </a:endParaRPr>
          </a:p>
          <a:p>
            <a:pPr marL="0" indent="0" algn="l">
              <a:lnSpc>
                <a:spcPts val="1700"/>
              </a:lnSpc>
              <a:buNone/>
            </a:pPr>
            <a:r>
              <a:rPr lang="en-US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 </a:t>
            </a:r>
            <a:r>
              <a:rPr lang="en-US" dirty="0" err="1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indiferencia</a:t>
            </a:r>
            <a:r>
              <a:rPr lang="en-US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 y falta de </a:t>
            </a:r>
            <a:r>
              <a:rPr lang="en-US" dirty="0" err="1" smtClean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autenticidad</a:t>
            </a:r>
            <a:r>
              <a:rPr lang="en-US" dirty="0" smtClean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.</a:t>
            </a:r>
            <a:endParaRPr lang="en-US" dirty="0">
              <a:latin typeface="Alexandria" panose="020B0604020202020204" charset="-78"/>
              <a:cs typeface="Alexandria" panose="020B0604020202020204" charset="-78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6098261" y="4055513"/>
            <a:ext cx="7905036" cy="867370"/>
          </a:xfrm>
          <a:prstGeom prst="roundRect">
            <a:avLst>
              <a:gd name="adj" fmla="val 7500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6268283" y="4174398"/>
            <a:ext cx="2339340" cy="2841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🚫</a:t>
            </a:r>
            <a:r>
              <a:rPr lang="en-US" sz="15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 </a:t>
            </a:r>
            <a:r>
              <a:rPr lang="en-US" sz="20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Ignorar críticas reales</a:t>
            </a:r>
            <a:endParaRPr lang="en-US" sz="2000" dirty="0"/>
          </a:p>
        </p:txBody>
      </p:sp>
      <p:sp>
        <p:nvSpPr>
          <p:cNvPr id="12" name="Text 9"/>
          <p:cNvSpPr/>
          <p:nvPr/>
        </p:nvSpPr>
        <p:spPr>
          <a:xfrm>
            <a:off x="6268283" y="4450833"/>
            <a:ext cx="7580233" cy="2205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No responder a un problema legítimo </a:t>
            </a:r>
            <a:r>
              <a:rPr lang="en-US" dirty="0" err="1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confirma</a:t>
            </a:r>
            <a:r>
              <a:rPr lang="en-US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 </a:t>
            </a:r>
            <a:r>
              <a:rPr lang="en-US" dirty="0" err="1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públicamente</a:t>
            </a:r>
            <a:endParaRPr lang="en-US" dirty="0">
              <a:solidFill>
                <a:srgbClr val="404155"/>
              </a:solidFill>
              <a:latin typeface="Alexandria" panose="020B0604020202020204" charset="-78"/>
              <a:ea typeface="Nobile" pitchFamily="34" charset="-122"/>
              <a:cs typeface="Alexandria" panose="020B0604020202020204" charset="-78"/>
            </a:endParaRPr>
          </a:p>
          <a:p>
            <a:pPr marL="0" indent="0" algn="l">
              <a:lnSpc>
                <a:spcPts val="1700"/>
              </a:lnSpc>
              <a:buNone/>
            </a:pPr>
            <a:r>
              <a:rPr lang="en-US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 que el negocio no se </a:t>
            </a:r>
            <a:r>
              <a:rPr lang="en-US" dirty="0" err="1" smtClean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preocupa</a:t>
            </a:r>
            <a:r>
              <a:rPr lang="en-US" dirty="0" smtClean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.</a:t>
            </a:r>
            <a:endParaRPr lang="en-US" dirty="0">
              <a:latin typeface="Alexandria" panose="020B0604020202020204" charset="-78"/>
              <a:cs typeface="Alexandria" panose="020B0604020202020204" charset="-78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6105882" y="5034796"/>
            <a:ext cx="7905036" cy="867370"/>
          </a:xfrm>
          <a:prstGeom prst="roundRect">
            <a:avLst>
              <a:gd name="adj" fmla="val 7500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11"/>
          <p:cNvSpPr/>
          <p:nvPr/>
        </p:nvSpPr>
        <p:spPr>
          <a:xfrm>
            <a:off x="6268283" y="5197197"/>
            <a:ext cx="1935956" cy="2495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🚫</a:t>
            </a:r>
            <a:r>
              <a:rPr lang="en-US" sz="15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 </a:t>
            </a:r>
            <a:r>
              <a:rPr lang="en-US" sz="20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Culpar al cliente</a:t>
            </a:r>
            <a:endParaRPr lang="en-US" sz="2000" dirty="0"/>
          </a:p>
        </p:txBody>
      </p:sp>
      <p:sp>
        <p:nvSpPr>
          <p:cNvPr id="15" name="Text 12"/>
          <p:cNvSpPr/>
          <p:nvPr/>
        </p:nvSpPr>
        <p:spPr>
          <a:xfrm>
            <a:off x="6268283" y="5423009"/>
            <a:ext cx="7580233" cy="2205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Transferir la responsabilidad al consumidor en </a:t>
            </a:r>
            <a:r>
              <a:rPr lang="en-US" dirty="0" err="1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público</a:t>
            </a:r>
            <a:r>
              <a:rPr lang="en-US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 </a:t>
            </a:r>
            <a:r>
              <a:rPr lang="en-US" dirty="0" err="1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nunca</a:t>
            </a:r>
            <a:endParaRPr lang="en-US" dirty="0">
              <a:solidFill>
                <a:srgbClr val="404155"/>
              </a:solidFill>
              <a:latin typeface="Alexandria" panose="020B0604020202020204" charset="-78"/>
              <a:ea typeface="Nobile" pitchFamily="34" charset="-122"/>
              <a:cs typeface="Alexandria" panose="020B0604020202020204" charset="-78"/>
            </a:endParaRPr>
          </a:p>
          <a:p>
            <a:pPr marL="0" indent="0" algn="l">
              <a:lnSpc>
                <a:spcPts val="1700"/>
              </a:lnSpc>
              <a:buNone/>
            </a:pPr>
            <a:r>
              <a:rPr lang="en-US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 genera </a:t>
            </a:r>
            <a:r>
              <a:rPr lang="en-US" dirty="0" err="1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simpatía</a:t>
            </a:r>
            <a:r>
              <a:rPr lang="en-US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 </a:t>
            </a:r>
            <a:r>
              <a:rPr lang="en-US" dirty="0" err="1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ni</a:t>
            </a:r>
            <a:r>
              <a:rPr lang="en-US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 </a:t>
            </a:r>
            <a:r>
              <a:rPr lang="en-US" dirty="0" err="1" smtClean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confianza</a:t>
            </a:r>
            <a:r>
              <a:rPr lang="en-US" dirty="0" smtClean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.</a:t>
            </a:r>
            <a:endParaRPr lang="en-US" dirty="0">
              <a:latin typeface="Alexandria" panose="020B0604020202020204" charset="-78"/>
              <a:cs typeface="Alexandria" panose="020B0604020202020204" charset="-78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6105882" y="6038017"/>
            <a:ext cx="7905036" cy="786646"/>
          </a:xfrm>
          <a:prstGeom prst="roundRect">
            <a:avLst>
              <a:gd name="adj" fmla="val 8269"/>
            </a:avLst>
          </a:prstGeom>
          <a:solidFill>
            <a:srgbClr val="BBCDF7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0663" y="6176612"/>
            <a:ext cx="193596" cy="154781"/>
          </a:xfrm>
          <a:prstGeom prst="rect">
            <a:avLst/>
          </a:prstGeom>
        </p:spPr>
      </p:pic>
      <p:sp>
        <p:nvSpPr>
          <p:cNvPr id="18" name="Text 14"/>
          <p:cNvSpPr/>
          <p:nvPr/>
        </p:nvSpPr>
        <p:spPr>
          <a:xfrm>
            <a:off x="6609040" y="6133392"/>
            <a:ext cx="7247096" cy="4410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1700"/>
              </a:lnSpc>
              <a:buNone/>
            </a:pPr>
            <a:r>
              <a:rPr lang="en-US" b="1" dirty="0">
                <a:solidFill>
                  <a:srgbClr val="000000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Recuerda:</a:t>
            </a:r>
            <a:r>
              <a:rPr lang="en-US" dirty="0">
                <a:solidFill>
                  <a:srgbClr val="000000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la </a:t>
            </a:r>
            <a:r>
              <a:rPr lang="en-US" dirty="0">
                <a:solidFill>
                  <a:srgbClr val="000000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respuesta no es solo para quien escribió la reseña. </a:t>
            </a:r>
            <a:r>
              <a:rPr lang="en-US" b="1" dirty="0">
                <a:solidFill>
                  <a:srgbClr val="000000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La leen todos los futuros clientes</a:t>
            </a:r>
            <a:r>
              <a:rPr lang="en-US" dirty="0">
                <a:solidFill>
                  <a:srgbClr val="000000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 que estén evaluando tu negocio.</a:t>
            </a:r>
            <a:endParaRPr lang="en-US" dirty="0">
              <a:latin typeface="Alexandria" panose="020B0604020202020204" charset="-78"/>
              <a:cs typeface="Alexandria" panose="020B0604020202020204" charset="-78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9620" y="555784"/>
            <a:ext cx="13091160" cy="12025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Plan de acción: 30 días para </a:t>
            </a:r>
            <a:r>
              <a:rPr lang="en-US" sz="3750" dirty="0" err="1" smtClean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transformar</a:t>
            </a:r>
            <a:endParaRPr lang="en-US" sz="3750" dirty="0" smtClean="0">
              <a:solidFill>
                <a:srgbClr val="1B1B27"/>
              </a:solidFill>
              <a:latin typeface="Alexandria" pitchFamily="34" charset="0"/>
              <a:ea typeface="Alexandria" pitchFamily="34" charset="-122"/>
              <a:cs typeface="Alexandria" pitchFamily="34" charset="-120"/>
            </a:endParaRPr>
          </a:p>
          <a:p>
            <a:pPr marL="0" indent="0" algn="l">
              <a:lnSpc>
                <a:spcPts val="4700"/>
              </a:lnSpc>
              <a:buNone/>
            </a:pPr>
            <a:r>
              <a:rPr lang="en-US" sz="3750" dirty="0" err="1" smtClean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tu</a:t>
            </a:r>
            <a:r>
              <a:rPr lang="en-US" sz="3750" dirty="0" smtClean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 </a:t>
            </a:r>
            <a:r>
              <a:rPr lang="en-US" sz="37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presencia local</a:t>
            </a:r>
            <a:endParaRPr lang="en-US" sz="3750" dirty="0"/>
          </a:p>
        </p:txBody>
      </p:sp>
      <p:sp>
        <p:nvSpPr>
          <p:cNvPr id="3" name="Text 1"/>
          <p:cNvSpPr/>
          <p:nvPr/>
        </p:nvSpPr>
        <p:spPr>
          <a:xfrm>
            <a:off x="769620" y="2131338"/>
            <a:ext cx="13091160" cy="6062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La visibilidad local se construye con constancia, no con una acción puntual. Este plan de 4 semanas te guía paso a paso desde la revisión básica hasta la gestión activa de reputación.</a:t>
            </a:r>
            <a:endParaRPr lang="en-US" sz="2000" dirty="0">
              <a:latin typeface="Alexandria" panose="020B0604020202020204" charset="-78"/>
              <a:cs typeface="Alexandria" panose="020B0604020202020204" charset="-78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303770" y="2947392"/>
            <a:ext cx="22860" cy="4726305"/>
          </a:xfrm>
          <a:prstGeom prst="roundRect">
            <a:avLst>
              <a:gd name="adj" fmla="val 353522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6544389" y="3152418"/>
            <a:ext cx="577215" cy="22860"/>
          </a:xfrm>
          <a:prstGeom prst="roundRect">
            <a:avLst>
              <a:gd name="adj" fmla="val 353522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7098744" y="2883224"/>
            <a:ext cx="432911" cy="432911"/>
          </a:xfrm>
          <a:prstGeom prst="roundRect">
            <a:avLst>
              <a:gd name="adj" fmla="val 18668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7170896" y="2983468"/>
            <a:ext cx="288608" cy="3607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1</a:t>
            </a:r>
            <a:endParaRPr lang="en-US" sz="2250" dirty="0"/>
          </a:p>
        </p:txBody>
      </p:sp>
      <p:sp>
        <p:nvSpPr>
          <p:cNvPr id="8" name="Text 6"/>
          <p:cNvSpPr/>
          <p:nvPr/>
        </p:nvSpPr>
        <p:spPr>
          <a:xfrm>
            <a:off x="3947993" y="2965346"/>
            <a:ext cx="2405182" cy="3006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350"/>
              </a:lnSpc>
              <a:buNone/>
            </a:pPr>
            <a:r>
              <a:rPr lang="en-US" sz="23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Semana 1</a:t>
            </a:r>
            <a:endParaRPr lang="en-US" sz="2300" dirty="0"/>
          </a:p>
        </p:txBody>
      </p:sp>
      <p:sp>
        <p:nvSpPr>
          <p:cNvPr id="9" name="Text 7"/>
          <p:cNvSpPr/>
          <p:nvPr/>
        </p:nvSpPr>
        <p:spPr>
          <a:xfrm>
            <a:off x="769620" y="3377897"/>
            <a:ext cx="5583555" cy="6062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3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Reclamar la ficha, revisar y corregir toda la información básica: nombre, categoría, dirección, horarios y </a:t>
            </a:r>
            <a:r>
              <a:rPr lang="en-US" sz="2000" dirty="0" err="1" smtClean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contacto</a:t>
            </a:r>
            <a:r>
              <a:rPr lang="en-US" sz="2000" dirty="0" smtClean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.</a:t>
            </a:r>
            <a:endParaRPr lang="en-US" sz="2000" dirty="0">
              <a:latin typeface="Alexandria" panose="020B0604020202020204" charset="-78"/>
              <a:cs typeface="Alexandria" panose="020B0604020202020204" charset="-78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7508796" y="4295061"/>
            <a:ext cx="577215" cy="22860"/>
          </a:xfrm>
          <a:prstGeom prst="roundRect">
            <a:avLst>
              <a:gd name="adj" fmla="val 353522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9"/>
          <p:cNvSpPr/>
          <p:nvPr/>
        </p:nvSpPr>
        <p:spPr>
          <a:xfrm>
            <a:off x="7098744" y="4025867"/>
            <a:ext cx="432911" cy="432911"/>
          </a:xfrm>
          <a:prstGeom prst="roundRect">
            <a:avLst>
              <a:gd name="adj" fmla="val 18668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7170896" y="4110069"/>
            <a:ext cx="288608" cy="3607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2</a:t>
            </a:r>
            <a:endParaRPr lang="en-US" sz="2250" dirty="0"/>
          </a:p>
        </p:txBody>
      </p:sp>
      <p:sp>
        <p:nvSpPr>
          <p:cNvPr id="13" name="Text 11"/>
          <p:cNvSpPr/>
          <p:nvPr/>
        </p:nvSpPr>
        <p:spPr>
          <a:xfrm>
            <a:off x="8277225" y="4124031"/>
            <a:ext cx="2405182" cy="3006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3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Semana 2</a:t>
            </a:r>
            <a:endParaRPr lang="en-US" sz="2300" dirty="0"/>
          </a:p>
        </p:txBody>
      </p:sp>
      <p:sp>
        <p:nvSpPr>
          <p:cNvPr id="14" name="Text 12"/>
          <p:cNvSpPr/>
          <p:nvPr/>
        </p:nvSpPr>
        <p:spPr>
          <a:xfrm>
            <a:off x="8277225" y="4504498"/>
            <a:ext cx="5583555" cy="6062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3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Optimizar fotos, redactar una descripción clara y persuasiva, y completar servicios, productos y </a:t>
            </a:r>
            <a:r>
              <a:rPr lang="en-US" sz="2000" dirty="0" err="1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atributos</a:t>
            </a:r>
            <a:r>
              <a:rPr lang="en-US" sz="20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 </a:t>
            </a:r>
            <a:r>
              <a:rPr lang="en-US" sz="2000" dirty="0" err="1" smtClean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relevantes</a:t>
            </a:r>
            <a:r>
              <a:rPr lang="en-US" sz="2000" dirty="0" smtClean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.</a:t>
            </a:r>
            <a:endParaRPr lang="en-US" sz="2000" dirty="0">
              <a:latin typeface="Alexandria" panose="020B0604020202020204" charset="-78"/>
              <a:cs typeface="Alexandria" panose="020B0604020202020204" charset="-78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6544389" y="5284232"/>
            <a:ext cx="577215" cy="22860"/>
          </a:xfrm>
          <a:prstGeom prst="roundRect">
            <a:avLst>
              <a:gd name="adj" fmla="val 353522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Shape 14"/>
          <p:cNvSpPr/>
          <p:nvPr/>
        </p:nvSpPr>
        <p:spPr>
          <a:xfrm>
            <a:off x="7098744" y="5015038"/>
            <a:ext cx="432911" cy="432911"/>
          </a:xfrm>
          <a:prstGeom prst="roundRect">
            <a:avLst>
              <a:gd name="adj" fmla="val 18668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15"/>
          <p:cNvSpPr/>
          <p:nvPr/>
        </p:nvSpPr>
        <p:spPr>
          <a:xfrm>
            <a:off x="7170896" y="5115282"/>
            <a:ext cx="288608" cy="3607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3</a:t>
            </a:r>
            <a:endParaRPr lang="en-US" sz="2250" dirty="0"/>
          </a:p>
        </p:txBody>
      </p:sp>
      <p:sp>
        <p:nvSpPr>
          <p:cNvPr id="18" name="Text 16"/>
          <p:cNvSpPr/>
          <p:nvPr/>
        </p:nvSpPr>
        <p:spPr>
          <a:xfrm>
            <a:off x="3947993" y="5097160"/>
            <a:ext cx="2405182" cy="3006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350"/>
              </a:lnSpc>
              <a:buNone/>
            </a:pPr>
            <a:r>
              <a:rPr lang="en-US" sz="23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Semana 3</a:t>
            </a:r>
            <a:endParaRPr lang="en-US" sz="2300" dirty="0"/>
          </a:p>
        </p:txBody>
      </p:sp>
      <p:sp>
        <p:nvSpPr>
          <p:cNvPr id="19" name="Text 17"/>
          <p:cNvSpPr/>
          <p:nvPr/>
        </p:nvSpPr>
        <p:spPr>
          <a:xfrm>
            <a:off x="769620" y="5509712"/>
            <a:ext cx="5583555" cy="9093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3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Publicar la primera actualización activa y poner en marcha una estrategia para pedir nuevas reseñas a </a:t>
            </a:r>
            <a:r>
              <a:rPr lang="en-US" sz="2000" dirty="0" err="1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clientes</a:t>
            </a:r>
            <a:r>
              <a:rPr lang="en-US" sz="20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 </a:t>
            </a:r>
            <a:r>
              <a:rPr lang="en-US" sz="2000" dirty="0" err="1" smtClean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satisfechos</a:t>
            </a:r>
            <a:r>
              <a:rPr lang="en-US" sz="2000" dirty="0" smtClean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.</a:t>
            </a:r>
            <a:endParaRPr lang="en-US" sz="2000" dirty="0">
              <a:latin typeface="Alexandria" panose="020B0604020202020204" charset="-78"/>
              <a:cs typeface="Alexandria" panose="020B0604020202020204" charset="-78"/>
            </a:endParaRPr>
          </a:p>
        </p:txBody>
      </p:sp>
      <p:sp>
        <p:nvSpPr>
          <p:cNvPr id="20" name="Shape 18"/>
          <p:cNvSpPr/>
          <p:nvPr/>
        </p:nvSpPr>
        <p:spPr>
          <a:xfrm>
            <a:off x="7508796" y="6273403"/>
            <a:ext cx="577215" cy="22860"/>
          </a:xfrm>
          <a:prstGeom prst="roundRect">
            <a:avLst>
              <a:gd name="adj" fmla="val 353522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1" name="Shape 19"/>
          <p:cNvSpPr/>
          <p:nvPr/>
        </p:nvSpPr>
        <p:spPr>
          <a:xfrm>
            <a:off x="7098744" y="6004210"/>
            <a:ext cx="432911" cy="432911"/>
          </a:xfrm>
          <a:prstGeom prst="roundRect">
            <a:avLst>
              <a:gd name="adj" fmla="val 18668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2" name="Text 20"/>
          <p:cNvSpPr/>
          <p:nvPr/>
        </p:nvSpPr>
        <p:spPr>
          <a:xfrm>
            <a:off x="7170896" y="6072369"/>
            <a:ext cx="288608" cy="3607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4</a:t>
            </a:r>
            <a:endParaRPr lang="en-US" sz="2250" dirty="0"/>
          </a:p>
        </p:txBody>
      </p:sp>
      <p:sp>
        <p:nvSpPr>
          <p:cNvPr id="23" name="Text 21"/>
          <p:cNvSpPr/>
          <p:nvPr/>
        </p:nvSpPr>
        <p:spPr>
          <a:xfrm>
            <a:off x="8277225" y="6070289"/>
            <a:ext cx="2405182" cy="3006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3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Semana 4</a:t>
            </a:r>
            <a:endParaRPr lang="en-US" sz="2300" dirty="0"/>
          </a:p>
        </p:txBody>
      </p:sp>
      <p:sp>
        <p:nvSpPr>
          <p:cNvPr id="24" name="Text 22"/>
          <p:cNvSpPr/>
          <p:nvPr/>
        </p:nvSpPr>
        <p:spPr>
          <a:xfrm>
            <a:off x="8277225" y="6482841"/>
            <a:ext cx="5583555" cy="6062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3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Responder todos los comentarios pendientes, medir las primeras mejoras en visibilidad e identificar </a:t>
            </a:r>
            <a:r>
              <a:rPr lang="en-US" sz="2000" dirty="0" err="1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próximos</a:t>
            </a:r>
            <a:r>
              <a:rPr lang="en-US" sz="20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 </a:t>
            </a:r>
            <a:r>
              <a:rPr lang="en-US" sz="2000" dirty="0" err="1" smtClean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pasos</a:t>
            </a:r>
            <a:r>
              <a:rPr lang="en-US" sz="2000" dirty="0" smtClean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.</a:t>
            </a:r>
            <a:endParaRPr lang="en-US" sz="2000" dirty="0">
              <a:latin typeface="Alexandria" panose="020B0604020202020204" charset="-78"/>
              <a:cs typeface="Alexandria" panose="020B0604020202020204" charset="-78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20840"/>
            <a:ext cx="7772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35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56020" y="726400"/>
            <a:ext cx="7604760" cy="12025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Google Mi Negocio no es un accesorio. Es un activo local.</a:t>
            </a:r>
            <a:endParaRPr lang="en-US" sz="3750" dirty="0"/>
          </a:p>
        </p:txBody>
      </p:sp>
      <p:sp>
        <p:nvSpPr>
          <p:cNvPr id="4" name="Text 1"/>
          <p:cNvSpPr/>
          <p:nvPr/>
        </p:nvSpPr>
        <p:spPr>
          <a:xfrm>
            <a:off x="6256020" y="1952056"/>
            <a:ext cx="7604760" cy="6062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3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Una PYME que optimiza bien su perfil se vuelve </a:t>
            </a:r>
            <a:r>
              <a:rPr lang="en-US" sz="2000" b="1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más visible, más creíble y más capaz de convertir clientes cercanos</a:t>
            </a:r>
            <a:r>
              <a:rPr lang="en-US" sz="20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 — sin necesidad de grandes inversiones.</a:t>
            </a:r>
            <a:endParaRPr lang="en-US" sz="2000" dirty="0">
              <a:latin typeface="Alexandria" panose="020B0604020202020204" charset="-78"/>
              <a:cs typeface="Alexandria" panose="020B0604020202020204" charset="-78"/>
            </a:endParaRPr>
          </a:p>
        </p:txBody>
      </p:sp>
      <p:sp>
        <p:nvSpPr>
          <p:cNvPr id="5" name="Text 2"/>
          <p:cNvSpPr/>
          <p:nvPr/>
        </p:nvSpPr>
        <p:spPr>
          <a:xfrm>
            <a:off x="6480460" y="3170403"/>
            <a:ext cx="7316152" cy="9093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3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La gran pregunta no es si tu negocio debería estar en Google. La pregunta es si estás aprovechando de verdad ese espacio para ser </a:t>
            </a:r>
            <a:r>
              <a:rPr lang="en-US" sz="2000" b="1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encontrado, elegido y recordado</a:t>
            </a:r>
            <a:r>
              <a:rPr lang="en-US" sz="20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.</a:t>
            </a:r>
            <a:endParaRPr lang="en-US" sz="2000" dirty="0">
              <a:latin typeface="Alexandria" panose="020B0604020202020204" charset="-78"/>
              <a:cs typeface="Alexandria" panose="020B0604020202020204" charset="-78"/>
            </a:endParaRPr>
          </a:p>
        </p:txBody>
      </p:sp>
      <p:sp>
        <p:nvSpPr>
          <p:cNvPr id="6" name="Shape 3"/>
          <p:cNvSpPr/>
          <p:nvPr/>
        </p:nvSpPr>
        <p:spPr>
          <a:xfrm>
            <a:off x="6256020" y="3024783"/>
            <a:ext cx="22860" cy="1328976"/>
          </a:xfrm>
          <a:prstGeom prst="rect">
            <a:avLst/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Shape 4"/>
          <p:cNvSpPr/>
          <p:nvPr/>
        </p:nvSpPr>
        <p:spPr>
          <a:xfrm>
            <a:off x="6256020" y="4563547"/>
            <a:ext cx="2410539" cy="2939653"/>
          </a:xfrm>
          <a:prstGeom prst="roundRect">
            <a:avLst>
              <a:gd name="adj" fmla="val 3353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6456045" y="4763572"/>
            <a:ext cx="2010489" cy="6088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✅</a:t>
            </a:r>
            <a:r>
              <a:rPr lang="en-US" sz="18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 Diagnóstico express</a:t>
            </a:r>
            <a:endParaRPr lang="en-US" sz="1850" dirty="0"/>
          </a:p>
        </p:txBody>
      </p:sp>
      <p:sp>
        <p:nvSpPr>
          <p:cNvPr id="9" name="Text 6"/>
          <p:cNvSpPr/>
          <p:nvPr/>
        </p:nvSpPr>
        <p:spPr>
          <a:xfrm>
            <a:off x="6456045" y="5484376"/>
            <a:ext cx="2010489" cy="9093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3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Define 3 debilidades actuales de tu ficha y 3 </a:t>
            </a:r>
            <a:r>
              <a:rPr lang="en-US" sz="2000" dirty="0" err="1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acciones</a:t>
            </a:r>
            <a:r>
              <a:rPr lang="en-US" sz="20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 </a:t>
            </a:r>
            <a:r>
              <a:rPr lang="en-US" sz="2000" dirty="0" err="1" smtClean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urgentes</a:t>
            </a:r>
            <a:r>
              <a:rPr lang="en-US" sz="2000" dirty="0" smtClean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.</a:t>
            </a:r>
            <a:endParaRPr lang="en-US" sz="2000" dirty="0">
              <a:latin typeface="Alexandria" panose="020B0604020202020204" charset="-78"/>
              <a:cs typeface="Alexandria" panose="020B0604020202020204" charset="-78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8853011" y="4563547"/>
            <a:ext cx="2410658" cy="2939653"/>
          </a:xfrm>
          <a:prstGeom prst="roundRect">
            <a:avLst>
              <a:gd name="adj" fmla="val 3352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9053036" y="4763572"/>
            <a:ext cx="2010608" cy="6088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✅</a:t>
            </a:r>
            <a:r>
              <a:rPr lang="en-US" sz="18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 Primera publicación</a:t>
            </a:r>
            <a:endParaRPr lang="en-US" sz="1850" dirty="0"/>
          </a:p>
        </p:txBody>
      </p:sp>
      <p:sp>
        <p:nvSpPr>
          <p:cNvPr id="12" name="Text 9"/>
          <p:cNvSpPr/>
          <p:nvPr/>
        </p:nvSpPr>
        <p:spPr>
          <a:xfrm>
            <a:off x="9053036" y="5484376"/>
            <a:ext cx="2010608" cy="9093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3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¿Qué publicarías hoy mismo en tu perfil de Google</a:t>
            </a:r>
            <a:r>
              <a:rPr lang="en-US" sz="2000" dirty="0" smtClean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?.</a:t>
            </a:r>
            <a:endParaRPr lang="en-US" sz="2000" dirty="0">
              <a:latin typeface="Alexandria" panose="020B0604020202020204" charset="-78"/>
              <a:cs typeface="Alexandria" panose="020B0604020202020204" charset="-78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11450122" y="4563547"/>
            <a:ext cx="2410539" cy="2939653"/>
          </a:xfrm>
          <a:prstGeom prst="roundRect">
            <a:avLst>
              <a:gd name="adj" fmla="val 3353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11"/>
          <p:cNvSpPr/>
          <p:nvPr/>
        </p:nvSpPr>
        <p:spPr>
          <a:xfrm>
            <a:off x="11650146" y="4704991"/>
            <a:ext cx="2010489" cy="6088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✅</a:t>
            </a:r>
            <a:r>
              <a:rPr lang="en-US" sz="18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 </a:t>
            </a:r>
            <a:r>
              <a:rPr lang="en-US" sz="20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Gestión de reseñas</a:t>
            </a:r>
            <a:endParaRPr lang="en-US" sz="2000" dirty="0"/>
          </a:p>
        </p:txBody>
      </p:sp>
      <p:sp>
        <p:nvSpPr>
          <p:cNvPr id="15" name="Text 12"/>
          <p:cNvSpPr/>
          <p:nvPr/>
        </p:nvSpPr>
        <p:spPr>
          <a:xfrm>
            <a:off x="11650145" y="5308290"/>
            <a:ext cx="2010489" cy="18187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350"/>
              </a:lnSpc>
              <a:buNone/>
            </a:pPr>
            <a:r>
              <a:rPr lang="en-US" sz="19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Prepara una respuesta a una reseña negativa y una estrategia para pedir </a:t>
            </a:r>
            <a:r>
              <a:rPr lang="en-US" sz="1900" dirty="0" err="1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nuevas</a:t>
            </a:r>
            <a:r>
              <a:rPr lang="en-US" sz="19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 </a:t>
            </a:r>
            <a:r>
              <a:rPr lang="en-US" sz="1900" dirty="0" err="1" smtClean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valoraciones</a:t>
            </a:r>
            <a:r>
              <a:rPr lang="en-US" sz="1900" dirty="0" smtClean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.</a:t>
            </a:r>
            <a:endParaRPr lang="en-US" sz="1900" dirty="0">
              <a:latin typeface="Alexandria" panose="020B0604020202020204" charset="-78"/>
              <a:cs typeface="Alexandria" panose="020B0604020202020204" charset="-78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A224952-F96A-44EF-A175-1263EF0BA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253" y="382618"/>
            <a:ext cx="4940967" cy="767544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16F4933-1E52-4EE9-ABEA-93CEB0F4C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1242" y="281804"/>
            <a:ext cx="5229726" cy="787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9765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FA1BA7F-0745-4ED4-A50B-89BF85C5A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3160" y="1844199"/>
            <a:ext cx="3410244" cy="4344748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7164466" y="3640442"/>
            <a:ext cx="4038286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3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lexandria" panose="020B0604020202020204" charset="-78"/>
                <a:cs typeface="Alexandria" panose="020B0604020202020204" charset="-78"/>
              </a:rPr>
              <a:t>Muchas gracias.</a:t>
            </a:r>
            <a:endParaRPr lang="en-US" sz="3800" dirty="0">
              <a:solidFill>
                <a:schemeClr val="tx1">
                  <a:lumMod val="50000"/>
                  <a:lumOff val="50000"/>
                </a:schemeClr>
              </a:solidFill>
              <a:latin typeface="Alexandria" panose="020B0604020202020204" charset="-78"/>
              <a:cs typeface="Alexandria" panose="020B060402020202020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1964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D01A418-9540-4125-8F01-FAA65E32D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0505" y="1267327"/>
            <a:ext cx="9181711" cy="6111172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39CD84A7-E934-4EA3-B613-314BF69F0944}"/>
              </a:ext>
            </a:extLst>
          </p:cNvPr>
          <p:cNvSpPr/>
          <p:nvPr/>
        </p:nvSpPr>
        <p:spPr>
          <a:xfrm>
            <a:off x="694888" y="667067"/>
            <a:ext cx="3957324" cy="14184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>
                <a:latin typeface="Alexandria" panose="020B0604020202020204" charset="-78"/>
                <a:cs typeface="Alexandria" panose="020B0604020202020204" charset="-78"/>
              </a:rPr>
              <a:t>AGENDA </a:t>
            </a:r>
            <a:endParaRPr lang="es-CR" sz="3200" b="1" dirty="0">
              <a:latin typeface="Alexandria" panose="020B0604020202020204" charset="-78"/>
              <a:cs typeface="Alexandria" panose="020B060402020202020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0240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89" y="1268634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La invisibilidad local cuesta clientes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88" y="2653547"/>
            <a:ext cx="7556421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00"/>
              </a:lnSpc>
              <a:buNone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Muchas PYMES ofrecen un producto o servicio excelente, pero pierden oportunidades todos los días. El motivo es sencillo: 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no aparecen con facilidad cuando el cliente las busca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. Información incompleta, horarios desactualizados, pocas fotos, reseñas sin responder o una presencia menos activa que la competencia generan desconfianza y alejan al cliente antes de que llegue a la puerta.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Alexandria" panose="020B0604020202020204" charset="-78"/>
              <a:cs typeface="Alexandria" panose="020B0604020202020204" charset="-78"/>
            </a:endParaRPr>
          </a:p>
        </p:txBody>
      </p:sp>
      <p:sp>
        <p:nvSpPr>
          <p:cNvPr id="5" name="Shape 2"/>
          <p:cNvSpPr/>
          <p:nvPr/>
        </p:nvSpPr>
        <p:spPr>
          <a:xfrm>
            <a:off x="6280190" y="5601227"/>
            <a:ext cx="7556421" cy="1160740"/>
          </a:xfrm>
          <a:prstGeom prst="roundRect">
            <a:avLst>
              <a:gd name="adj" fmla="val 7182"/>
            </a:avLst>
          </a:prstGeom>
          <a:solidFill>
            <a:srgbClr val="BBCDF7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2716" y="5927945"/>
            <a:ext cx="248007" cy="19835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924913" y="5853589"/>
            <a:ext cx="671333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Frase clave:</a:t>
            </a:r>
            <a:r>
              <a:rPr lang="en-US" sz="2000" dirty="0"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 </a:t>
            </a:r>
            <a:r>
              <a:rPr lang="en-US" sz="2000" dirty="0" err="1"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si</a:t>
            </a:r>
            <a:r>
              <a:rPr lang="en-US" sz="2000" dirty="0"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 el cliente no encuentra tu negocio con facilidad, probablemente elegirá otro.</a:t>
            </a:r>
            <a:endParaRPr lang="en-US" sz="2000" dirty="0">
              <a:latin typeface="Alexandria" panose="020B0604020202020204" charset="-78"/>
              <a:cs typeface="Alexandria" panose="020B0604020202020204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50ACF16-BE8C-4892-94D2-DE7854AE6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325" y="1379710"/>
            <a:ext cx="8773749" cy="558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26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70755" y="662724"/>
            <a:ext cx="859357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Antes de visitar, el cliente investiga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89" y="1337451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00"/>
              </a:lnSpc>
              <a:buNone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El comportamiento del consumidor local ha cambiado radicalmente. Hoy, antes de visitar cualquier establecimiento, el cliente sigue un proceso de decisión rápido y digital.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Alexandria" panose="020B0604020202020204" charset="-78"/>
              <a:cs typeface="Alexandria" panose="020B0604020202020204" charset="-78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581870"/>
            <a:ext cx="6521410" cy="79379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992147" y="352150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Busca en Google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983006" y="3820715"/>
            <a:ext cx="4856320" cy="7465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7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Escribe lo que necesita y revisa </a:t>
            </a:r>
            <a:r>
              <a:rPr lang="en-US" sz="1700" dirty="0" err="1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los</a:t>
            </a:r>
            <a:r>
              <a:rPr lang="en-US" sz="17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 </a:t>
            </a:r>
            <a:r>
              <a:rPr lang="en-US" sz="1700" dirty="0" err="1" smtClean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primeros</a:t>
            </a:r>
            <a:r>
              <a:rPr lang="en-US" sz="17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 </a:t>
            </a:r>
            <a:endParaRPr lang="en-US" sz="1700" dirty="0" smtClean="0">
              <a:solidFill>
                <a:srgbClr val="404155"/>
              </a:solidFill>
              <a:latin typeface="Alexandria" panose="020B0604020202020204" charset="-78"/>
              <a:ea typeface="Nobile" pitchFamily="34" charset="-122"/>
              <a:cs typeface="Alexandria" panose="020B0604020202020204" charset="-78"/>
            </a:endParaRPr>
          </a:p>
          <a:p>
            <a:pPr marL="0" indent="0" algn="l">
              <a:lnSpc>
                <a:spcPts val="2500"/>
              </a:lnSpc>
              <a:buNone/>
            </a:pPr>
            <a:r>
              <a:rPr lang="en-US" sz="1700" dirty="0" err="1" smtClean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resultados</a:t>
            </a:r>
            <a:r>
              <a:rPr lang="en-US" sz="1700" dirty="0" smtClean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 </a:t>
            </a:r>
            <a:r>
              <a:rPr lang="en-US" sz="17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locales.</a:t>
            </a:r>
            <a:endParaRPr lang="en-US" sz="1700" dirty="0">
              <a:latin typeface="Alexandria" panose="020B0604020202020204" charset="-78"/>
              <a:cs typeface="Alexandria" panose="020B0604020202020204" charset="-78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2581870"/>
            <a:ext cx="6521410" cy="79379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513558" y="357401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Mira en Maps</a:t>
            </a:r>
            <a:endParaRPr lang="en-US" sz="2000" dirty="0"/>
          </a:p>
        </p:txBody>
      </p:sp>
      <p:sp>
        <p:nvSpPr>
          <p:cNvPr id="9" name="Text 5"/>
          <p:cNvSpPr/>
          <p:nvPr/>
        </p:nvSpPr>
        <p:spPr>
          <a:xfrm>
            <a:off x="7513558" y="3844468"/>
            <a:ext cx="612469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7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Compara</a:t>
            </a:r>
            <a:r>
              <a:rPr lang="en-US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 ubicaciones, fotos y horarios </a:t>
            </a:r>
            <a:r>
              <a:rPr lang="en-US" dirty="0" err="1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en</a:t>
            </a:r>
            <a:r>
              <a:rPr lang="en-US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 </a:t>
            </a:r>
            <a:r>
              <a:rPr lang="en-US" dirty="0" err="1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segundos</a:t>
            </a:r>
            <a:r>
              <a:rPr lang="en-US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.</a:t>
            </a:r>
            <a:endParaRPr lang="en-US" dirty="0">
              <a:latin typeface="Alexandria" panose="020B0604020202020204" charset="-78"/>
              <a:cs typeface="Alexandria" panose="020B0604020202020204" charset="-78"/>
            </a:endParaRPr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4519136"/>
            <a:ext cx="6521410" cy="793790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92148" y="554336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 smtClean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Lee </a:t>
            </a:r>
            <a:r>
              <a:rPr lang="en-US" sz="2000" dirty="0" err="1" smtClean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reseñas</a:t>
            </a:r>
            <a:endParaRPr lang="en-US" sz="2000" dirty="0"/>
          </a:p>
        </p:txBody>
      </p:sp>
      <p:sp>
        <p:nvSpPr>
          <p:cNvPr id="12" name="Text 7"/>
          <p:cNvSpPr/>
          <p:nvPr/>
        </p:nvSpPr>
        <p:spPr>
          <a:xfrm>
            <a:off x="983006" y="5915823"/>
            <a:ext cx="612469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Evalúa la reputación y decide si confiar o no.</a:t>
            </a:r>
            <a:endParaRPr lang="en-US" sz="1700" dirty="0">
              <a:solidFill>
                <a:schemeClr val="tx1">
                  <a:lumMod val="50000"/>
                  <a:lumOff val="50000"/>
                </a:schemeClr>
              </a:solidFill>
              <a:latin typeface="Alexandria" panose="020B0604020202020204" charset="-78"/>
              <a:cs typeface="Alexandria" panose="020B0604020202020204" charset="-78"/>
            </a:endParaRPr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200" y="4519136"/>
            <a:ext cx="6521410" cy="793790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513558" y="555941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Elige y visita</a:t>
            </a:r>
            <a:endParaRPr lang="en-US" sz="2000" dirty="0"/>
          </a:p>
        </p:txBody>
      </p:sp>
      <p:sp>
        <p:nvSpPr>
          <p:cNvPr id="15" name="Text 9"/>
          <p:cNvSpPr/>
          <p:nvPr/>
        </p:nvSpPr>
        <p:spPr>
          <a:xfrm>
            <a:off x="7513558" y="5892378"/>
            <a:ext cx="612469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7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El negocio con mejor perfil capta al </a:t>
            </a:r>
            <a:r>
              <a:rPr lang="en-US" sz="1700" dirty="0" err="1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cliente</a:t>
            </a:r>
            <a:r>
              <a:rPr lang="en-US" sz="17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.</a:t>
            </a:r>
            <a:endParaRPr lang="en-US" sz="1700" dirty="0">
              <a:latin typeface="Alexandria" panose="020B0604020202020204" charset="-78"/>
              <a:cs typeface="Alexandria" panose="020B0604020202020204" charset="-78"/>
            </a:endParaRPr>
          </a:p>
        </p:txBody>
      </p:sp>
      <p:sp>
        <p:nvSpPr>
          <p:cNvPr id="16" name="Shape 10"/>
          <p:cNvSpPr/>
          <p:nvPr/>
        </p:nvSpPr>
        <p:spPr>
          <a:xfrm>
            <a:off x="793790" y="6679644"/>
            <a:ext cx="13042821" cy="843201"/>
          </a:xfrm>
          <a:prstGeom prst="roundRect">
            <a:avLst>
              <a:gd name="adj" fmla="val 9886"/>
            </a:avLst>
          </a:prstGeom>
          <a:solidFill>
            <a:srgbClr val="BBCDF7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148" y="6967299"/>
            <a:ext cx="248007" cy="198358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1438513" y="6927533"/>
            <a:ext cx="1219973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Conclusión clave:</a:t>
            </a:r>
            <a:r>
              <a:rPr lang="en-US" sz="2000" dirty="0"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 Google Mi Negocio no es solo una ficha. Es una vitrina de decisión.</a:t>
            </a:r>
            <a:endParaRPr lang="en-US" sz="2000" dirty="0">
              <a:latin typeface="Alexandria" panose="020B0604020202020204" charset="-78"/>
              <a:cs typeface="Alexandria" panose="020B0604020202020204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33137"/>
            <a:ext cx="4919579" cy="737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0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333024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¿Qué es el Perfil de Empresa en Google?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6137315" y="2870835"/>
            <a:ext cx="3821906" cy="2641640"/>
          </a:xfrm>
          <a:prstGeom prst="roundRect">
            <a:avLst>
              <a:gd name="adj" fmla="val 5410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6335673" y="3069193"/>
            <a:ext cx="3425190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Una presencia oficial y gratuita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6335673" y="3790831"/>
            <a:ext cx="3425190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00"/>
              </a:lnSpc>
              <a:buNone/>
            </a:pPr>
            <a:r>
              <a:rPr lang="en-US" sz="1700" dirty="0">
                <a:solidFill>
                  <a:srgbClr val="FFFFFF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Es la ficha que aparece en </a:t>
            </a:r>
            <a:r>
              <a:rPr lang="en-US" sz="1700" b="1" dirty="0">
                <a:solidFill>
                  <a:srgbClr val="FFFFFF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Google Search y Google Maps</a:t>
            </a:r>
            <a:r>
              <a:rPr lang="en-US" sz="1700" dirty="0">
                <a:solidFill>
                  <a:srgbClr val="FFFFFF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 cuando alguien busca tu negocio o negocios como el tuyo en tu zona.</a:t>
            </a:r>
            <a:endParaRPr lang="en-US" sz="1700" dirty="0">
              <a:latin typeface="Alexandria" panose="020B0604020202020204" charset="-78"/>
              <a:cs typeface="Alexandria" panose="020B0604020202020204" charset="-78"/>
            </a:endParaRPr>
          </a:p>
        </p:txBody>
      </p:sp>
      <p:sp>
        <p:nvSpPr>
          <p:cNvPr id="7" name="Text 4"/>
          <p:cNvSpPr/>
          <p:nvPr/>
        </p:nvSpPr>
        <p:spPr>
          <a:xfrm>
            <a:off x="10281582" y="2641342"/>
            <a:ext cx="251936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200" dirty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¿</a:t>
            </a:r>
            <a:r>
              <a:rPr lang="en-US" sz="2200" dirty="0" err="1">
                <a:latin typeface="Alexandria" pitchFamily="34" charset="0"/>
                <a:ea typeface="Alexandria" pitchFamily="34" charset="-122"/>
                <a:cs typeface="Alexandria" pitchFamily="34" charset="-120"/>
              </a:rPr>
              <a:t>Qué</a:t>
            </a:r>
            <a:r>
              <a:rPr lang="en-US" sz="2200" dirty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 </a:t>
            </a:r>
            <a:r>
              <a:rPr lang="en-US" sz="2200" dirty="0" err="1">
                <a:latin typeface="Alexandria" pitchFamily="34" charset="0"/>
                <a:ea typeface="Alexandria" pitchFamily="34" charset="-122"/>
                <a:cs typeface="Alexandria" pitchFamily="34" charset="-120"/>
              </a:rPr>
              <a:t>puedes</a:t>
            </a:r>
            <a:r>
              <a:rPr lang="en-US" sz="2200" dirty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 </a:t>
            </a:r>
            <a:r>
              <a:rPr lang="en-US" sz="2200" dirty="0" err="1">
                <a:latin typeface="Alexandria" pitchFamily="34" charset="0"/>
                <a:ea typeface="Alexandria" pitchFamily="34" charset="-122"/>
                <a:cs typeface="Alexandria" pitchFamily="34" charset="-120"/>
              </a:rPr>
              <a:t>mostrar</a:t>
            </a:r>
            <a:r>
              <a:rPr lang="en-US" sz="2200" dirty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?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10157579" y="3090243"/>
            <a:ext cx="3536156" cy="18653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Nombre, ubicación y teléfono</a:t>
            </a:r>
            <a:endParaRPr lang="en-US" sz="2000" dirty="0">
              <a:latin typeface="Alexandria" panose="020B0604020202020204" charset="-78"/>
              <a:cs typeface="Alexandria" panose="020B0604020202020204" charset="-78"/>
            </a:endParaRPr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Horarios y días festivos</a:t>
            </a:r>
            <a:endParaRPr lang="en-US" sz="2000" dirty="0">
              <a:latin typeface="Alexandria" panose="020B0604020202020204" charset="-78"/>
              <a:cs typeface="Alexandria" panose="020B0604020202020204" charset="-78"/>
            </a:endParaRPr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Fotos, productos y servicios</a:t>
            </a:r>
            <a:endParaRPr lang="en-US" sz="2000" dirty="0">
              <a:latin typeface="Alexandria" panose="020B0604020202020204" charset="-78"/>
              <a:cs typeface="Alexandria" panose="020B0604020202020204" charset="-78"/>
            </a:endParaRPr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Reseñas y respuestas</a:t>
            </a:r>
            <a:endParaRPr lang="en-US" sz="2000" dirty="0">
              <a:latin typeface="Alexandria" panose="020B0604020202020204" charset="-78"/>
              <a:cs typeface="Alexandria" panose="020B0604020202020204" charset="-78"/>
            </a:endParaRPr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solidFill>
                  <a:srgbClr val="404155"/>
                </a:solidFill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Publicaciones y novedades</a:t>
            </a:r>
            <a:endParaRPr lang="en-US" sz="2000" dirty="0">
              <a:latin typeface="Alexandria" panose="020B0604020202020204" charset="-78"/>
              <a:cs typeface="Alexandria" panose="020B0604020202020204" charset="-78"/>
            </a:endParaRPr>
          </a:p>
        </p:txBody>
      </p:sp>
      <p:sp>
        <p:nvSpPr>
          <p:cNvPr id="9" name="Shape 6"/>
          <p:cNvSpPr/>
          <p:nvPr/>
        </p:nvSpPr>
        <p:spPr>
          <a:xfrm>
            <a:off x="6167896" y="5815927"/>
            <a:ext cx="7556421" cy="1160740"/>
          </a:xfrm>
          <a:prstGeom prst="roundRect">
            <a:avLst>
              <a:gd name="adj" fmla="val 7182"/>
            </a:avLst>
          </a:prstGeom>
          <a:solidFill>
            <a:srgbClr val="BBCDF7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1262" y="6151708"/>
            <a:ext cx="248007" cy="198358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089021" y="6078757"/>
            <a:ext cx="671333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Mensaje clave:</a:t>
            </a:r>
            <a:r>
              <a:rPr lang="en-US" sz="2000" dirty="0">
                <a:latin typeface="Alexandria" panose="020B0604020202020204" charset="-78"/>
                <a:ea typeface="Nobile" pitchFamily="34" charset="-122"/>
                <a:cs typeface="Alexandria" panose="020B0604020202020204" charset="-78"/>
              </a:rPr>
              <a:t> es el punto de encuentro entre búsqueda, confianza y conversión local.</a:t>
            </a:r>
            <a:endParaRPr lang="en-US" sz="2000" dirty="0">
              <a:latin typeface="Alexandria" panose="020B0604020202020204" charset="-78"/>
              <a:cs typeface="Alexandria" panose="020B0604020202020204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</TotalTime>
  <Words>2128</Words>
  <Application>Microsoft Office PowerPoint</Application>
  <PresentationFormat>Personalizado</PresentationFormat>
  <Paragraphs>248</Paragraphs>
  <Slides>35</Slides>
  <Notes>22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1" baseType="lpstr">
      <vt:lpstr>Calibri</vt:lpstr>
      <vt:lpstr>Alexandria</vt:lpstr>
      <vt:lpstr>Nobile</vt:lpstr>
      <vt:lpstr>Arial</vt:lpstr>
      <vt:lpstr>Alexandria Light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Yolanda Esquivel  Master en Administración de Negocios  con énfasis en Mercadeo Lic. Relaciones Internacionales con énfasis en Comercio Internacional y Economía Internacional Líder de Proyectos Transformación Digital para Pymes , ganadora de 3 Rallys Internacionales de Pymes  Mentora Latinoamericana para Pymes</dc:title>
  <dc:subject/>
  <dc:creator>Yolanda</dc:creator>
  <cp:lastModifiedBy>USUARIO</cp:lastModifiedBy>
  <cp:revision>67</cp:revision>
  <dcterms:created xsi:type="dcterms:W3CDTF">2026-03-26T18:10:32Z</dcterms:created>
  <dcterms:modified xsi:type="dcterms:W3CDTF">2026-04-08T07:32:43Z</dcterms:modified>
</cp:coreProperties>
</file>